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352" r:id="rId2"/>
    <p:sldId id="258" r:id="rId3"/>
    <p:sldId id="256" r:id="rId4"/>
    <p:sldId id="259" r:id="rId5"/>
    <p:sldId id="261" r:id="rId6"/>
    <p:sldId id="260" r:id="rId7"/>
    <p:sldId id="262" r:id="rId8"/>
    <p:sldId id="263" r:id="rId9"/>
    <p:sldId id="264" r:id="rId10"/>
    <p:sldId id="265" r:id="rId11"/>
    <p:sldId id="257" r:id="rId12"/>
    <p:sldId id="351" r:id="rId13"/>
    <p:sldId id="314" r:id="rId14"/>
    <p:sldId id="266" r:id="rId15"/>
    <p:sldId id="267" r:id="rId16"/>
    <p:sldId id="277" r:id="rId17"/>
    <p:sldId id="353" r:id="rId18"/>
    <p:sldId id="276" r:id="rId19"/>
    <p:sldId id="270" r:id="rId20"/>
    <p:sldId id="273" r:id="rId21"/>
    <p:sldId id="278" r:id="rId22"/>
    <p:sldId id="284" r:id="rId23"/>
    <p:sldId id="279" r:id="rId24"/>
    <p:sldId id="354" r:id="rId25"/>
    <p:sldId id="355" r:id="rId26"/>
    <p:sldId id="272" r:id="rId27"/>
    <p:sldId id="268" r:id="rId28"/>
    <p:sldId id="269" r:id="rId29"/>
    <p:sldId id="356" r:id="rId30"/>
    <p:sldId id="280" r:id="rId31"/>
    <p:sldId id="282" r:id="rId32"/>
    <p:sldId id="283" r:id="rId33"/>
    <p:sldId id="281" r:id="rId34"/>
    <p:sldId id="285" r:id="rId35"/>
    <p:sldId id="286" r:id="rId36"/>
    <p:sldId id="287" r:id="rId37"/>
    <p:sldId id="288" r:id="rId38"/>
    <p:sldId id="329" r:id="rId39"/>
    <p:sldId id="332" r:id="rId40"/>
    <p:sldId id="292" r:id="rId41"/>
    <p:sldId id="335" r:id="rId42"/>
    <p:sldId id="275" r:id="rId43"/>
    <p:sldId id="357" r:id="rId44"/>
    <p:sldId id="323" r:id="rId45"/>
    <p:sldId id="324" r:id="rId46"/>
    <p:sldId id="339" r:id="rId47"/>
    <p:sldId id="338" r:id="rId48"/>
    <p:sldId id="340" r:id="rId49"/>
    <p:sldId id="341" r:id="rId50"/>
    <p:sldId id="342" r:id="rId51"/>
    <p:sldId id="343" r:id="rId52"/>
    <p:sldId id="325" r:id="rId53"/>
    <p:sldId id="336" r:id="rId54"/>
    <p:sldId id="327" r:id="rId55"/>
    <p:sldId id="344" r:id="rId56"/>
    <p:sldId id="350" r:id="rId57"/>
    <p:sldId id="35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254"/>
    <p:restoredTop sz="94667"/>
  </p:normalViewPr>
  <p:slideViewPr>
    <p:cSldViewPr snapToGrid="0" snapToObjects="1">
      <p:cViewPr varScale="1">
        <p:scale>
          <a:sx n="115" d="100"/>
          <a:sy n="115" d="100"/>
        </p:scale>
        <p:origin x="232" y="66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wmf"/><Relationship Id="rId4" Type="http://schemas.openxmlformats.org/officeDocument/2006/relationships/image" Target="../media/image17.wmf"/><Relationship Id="rId5" Type="http://schemas.openxmlformats.org/officeDocument/2006/relationships/image" Target="../media/image18.wmf"/><Relationship Id="rId6" Type="http://schemas.openxmlformats.org/officeDocument/2006/relationships/image" Target="../media/image19.wmf"/><Relationship Id="rId1" Type="http://schemas.openxmlformats.org/officeDocument/2006/relationships/image" Target="../media/image14.wmf"/><Relationship Id="rId2"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29E737-C88D-9E44-B6EA-C0D9ACAE5970}" type="datetimeFigureOut">
              <a:rPr lang="en-US" smtClean="0"/>
              <a:t>6/5/17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346DA4-4EFE-8740-9929-6071425C5175}" type="slidenum">
              <a:rPr lang="en-US" smtClean="0"/>
              <a:t>‹#›</a:t>
            </a:fld>
            <a:endParaRPr lang="en-US"/>
          </a:p>
        </p:txBody>
      </p:sp>
    </p:spTree>
    <p:extLst>
      <p:ext uri="{BB962C8B-B14F-4D97-AF65-F5344CB8AC3E}">
        <p14:creationId xmlns:p14="http://schemas.microsoft.com/office/powerpoint/2010/main" val="765291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0490382-4C18-4936-B14C-381E8EE7B49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43DE6CD-A3BB-491E-A171-CBF087D9E57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38AFD57-BA00-453C-A567-3462CD4761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Tree>
    <p:extLst>
      <p:ext uri="{BB962C8B-B14F-4D97-AF65-F5344CB8AC3E}">
        <p14:creationId xmlns:p14="http://schemas.microsoft.com/office/powerpoint/2010/main" val="1577648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346DA4-4EFE-8740-9929-6071425C5175}" type="slidenum">
              <a:rPr lang="en-US" smtClean="0"/>
              <a:t>3</a:t>
            </a:fld>
            <a:endParaRPr lang="en-US"/>
          </a:p>
        </p:txBody>
      </p:sp>
    </p:spTree>
    <p:extLst>
      <p:ext uri="{BB962C8B-B14F-4D97-AF65-F5344CB8AC3E}">
        <p14:creationId xmlns:p14="http://schemas.microsoft.com/office/powerpoint/2010/main" val="1690381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346DA4-4EFE-8740-9929-6071425C5175}" type="slidenum">
              <a:rPr lang="en-US" smtClean="0"/>
              <a:t>43</a:t>
            </a:fld>
            <a:endParaRPr lang="en-US"/>
          </a:p>
        </p:txBody>
      </p:sp>
    </p:spTree>
    <p:extLst>
      <p:ext uri="{BB962C8B-B14F-4D97-AF65-F5344CB8AC3E}">
        <p14:creationId xmlns:p14="http://schemas.microsoft.com/office/powerpoint/2010/main" val="2047018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latin typeface="Arial" charset="0"/>
              </a:rPr>
              <a:t>Tryptophan</a:t>
            </a:r>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Arial" charset="0"/>
                <a:cs typeface="Arial" charset="0"/>
              </a:defRPr>
            </a:lvl1pPr>
            <a:lvl2pPr marL="742950" indent="-285750" eaLnBrk="0" hangingPunct="0">
              <a:defRPr sz="2400">
                <a:solidFill>
                  <a:schemeClr val="tx1"/>
                </a:solidFill>
                <a:latin typeface="Times New Roman" charset="0"/>
                <a:ea typeface="Arial" charset="0"/>
                <a:cs typeface="Arial" charset="0"/>
              </a:defRPr>
            </a:lvl2pPr>
            <a:lvl3pPr marL="1143000" indent="-228600" eaLnBrk="0" hangingPunct="0">
              <a:defRPr sz="2400">
                <a:solidFill>
                  <a:schemeClr val="tx1"/>
                </a:solidFill>
                <a:latin typeface="Times New Roman" charset="0"/>
                <a:ea typeface="Arial" charset="0"/>
                <a:cs typeface="Arial" charset="0"/>
              </a:defRPr>
            </a:lvl3pPr>
            <a:lvl4pPr marL="1600200" indent="-228600" eaLnBrk="0" hangingPunct="0">
              <a:defRPr sz="2400">
                <a:solidFill>
                  <a:schemeClr val="tx1"/>
                </a:solidFill>
                <a:latin typeface="Times New Roman" charset="0"/>
                <a:ea typeface="Arial" charset="0"/>
                <a:cs typeface="Arial" charset="0"/>
              </a:defRPr>
            </a:lvl4pPr>
            <a:lvl5pPr marL="2057400" indent="-228600" eaLnBrk="0" hangingPunct="0">
              <a:defRPr sz="2400">
                <a:solidFill>
                  <a:schemeClr val="tx1"/>
                </a:solidFill>
                <a:latin typeface="Times New Roman" charset="0"/>
                <a:ea typeface="Arial" charset="0"/>
                <a:cs typeface="Arial" charset="0"/>
              </a:defRPr>
            </a:lvl5pPr>
            <a:lvl6pPr marL="2514600" indent="-228600" eaLnBrk="0" fontAlgn="base" hangingPunct="0">
              <a:spcBef>
                <a:spcPct val="0"/>
              </a:spcBef>
              <a:spcAft>
                <a:spcPct val="0"/>
              </a:spcAft>
              <a:defRPr sz="2400">
                <a:solidFill>
                  <a:schemeClr val="tx1"/>
                </a:solidFill>
                <a:latin typeface="Times New Roman" charset="0"/>
                <a:ea typeface="Arial" charset="0"/>
                <a:cs typeface="Arial" charset="0"/>
              </a:defRPr>
            </a:lvl6pPr>
            <a:lvl7pPr marL="2971800" indent="-228600" eaLnBrk="0" fontAlgn="base" hangingPunct="0">
              <a:spcBef>
                <a:spcPct val="0"/>
              </a:spcBef>
              <a:spcAft>
                <a:spcPct val="0"/>
              </a:spcAft>
              <a:defRPr sz="2400">
                <a:solidFill>
                  <a:schemeClr val="tx1"/>
                </a:solidFill>
                <a:latin typeface="Times New Roman" charset="0"/>
                <a:ea typeface="Arial" charset="0"/>
                <a:cs typeface="Arial" charset="0"/>
              </a:defRPr>
            </a:lvl7pPr>
            <a:lvl8pPr marL="3429000" indent="-228600" eaLnBrk="0" fontAlgn="base" hangingPunct="0">
              <a:spcBef>
                <a:spcPct val="0"/>
              </a:spcBef>
              <a:spcAft>
                <a:spcPct val="0"/>
              </a:spcAft>
              <a:defRPr sz="2400">
                <a:solidFill>
                  <a:schemeClr val="tx1"/>
                </a:solidFill>
                <a:latin typeface="Times New Roman" charset="0"/>
                <a:ea typeface="Arial" charset="0"/>
                <a:cs typeface="Arial" charset="0"/>
              </a:defRPr>
            </a:lvl8pPr>
            <a:lvl9pPr marL="3886200" indent="-2286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eaLnBrk="1" hangingPunct="1"/>
            <a:fld id="{7A5EE9F7-6B27-4145-9B24-E20BC8AB479F}" type="slidenum">
              <a:rPr lang="en-US" altLang="en-US" sz="1500">
                <a:latin typeface="Arial" charset="0"/>
              </a:rPr>
              <a:pPr eaLnBrk="1" hangingPunct="1"/>
              <a:t>47</a:t>
            </a:fld>
            <a:endParaRPr lang="en-US" altLang="en-US" sz="1500">
              <a:latin typeface="Arial" charset="0"/>
            </a:endParaRPr>
          </a:p>
        </p:txBody>
      </p:sp>
    </p:spTree>
    <p:extLst>
      <p:ext uri="{BB962C8B-B14F-4D97-AF65-F5344CB8AC3E}">
        <p14:creationId xmlns:p14="http://schemas.microsoft.com/office/powerpoint/2010/main" val="121062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A29F4B3C-5FC6-204B-ABA6-62178D919B52}" type="slidenum">
              <a:rPr lang="en-US" smtClean="0"/>
              <a:t>‹#›</a:t>
            </a:fld>
            <a:endParaRPr lang="en-US"/>
          </a:p>
        </p:txBody>
      </p:sp>
    </p:spTree>
    <p:extLst>
      <p:ext uri="{BB962C8B-B14F-4D97-AF65-F5344CB8AC3E}">
        <p14:creationId xmlns:p14="http://schemas.microsoft.com/office/powerpoint/2010/main" val="1026283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A29F4B3C-5FC6-204B-ABA6-62178D919B52}" type="slidenum">
              <a:rPr lang="en-US" smtClean="0"/>
              <a:t>‹#›</a:t>
            </a:fld>
            <a:endParaRPr lang="en-US"/>
          </a:p>
        </p:txBody>
      </p:sp>
    </p:spTree>
    <p:extLst>
      <p:ext uri="{BB962C8B-B14F-4D97-AF65-F5344CB8AC3E}">
        <p14:creationId xmlns:p14="http://schemas.microsoft.com/office/powerpoint/2010/main" val="1448464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A29F4B3C-5FC6-204B-ABA6-62178D919B52}" type="slidenum">
              <a:rPr lang="en-US" smtClean="0"/>
              <a:t>‹#›</a:t>
            </a:fld>
            <a:endParaRPr lang="en-US"/>
          </a:p>
        </p:txBody>
      </p:sp>
    </p:spTree>
    <p:extLst>
      <p:ext uri="{BB962C8B-B14F-4D97-AF65-F5344CB8AC3E}">
        <p14:creationId xmlns:p14="http://schemas.microsoft.com/office/powerpoint/2010/main" val="459859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A29F4B3C-5FC6-204B-ABA6-62178D919B52}" type="slidenum">
              <a:rPr lang="en-US" smtClean="0"/>
              <a:t>‹#›</a:t>
            </a:fld>
            <a:endParaRPr lang="en-US"/>
          </a:p>
        </p:txBody>
      </p:sp>
    </p:spTree>
    <p:extLst>
      <p:ext uri="{BB962C8B-B14F-4D97-AF65-F5344CB8AC3E}">
        <p14:creationId xmlns:p14="http://schemas.microsoft.com/office/powerpoint/2010/main" val="158249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A29F4B3C-5FC6-204B-ABA6-62178D919B52}" type="slidenum">
              <a:rPr lang="en-US" smtClean="0"/>
              <a:t>‹#›</a:t>
            </a:fld>
            <a:endParaRPr lang="en-US"/>
          </a:p>
        </p:txBody>
      </p:sp>
    </p:spTree>
    <p:extLst>
      <p:ext uri="{BB962C8B-B14F-4D97-AF65-F5344CB8AC3E}">
        <p14:creationId xmlns:p14="http://schemas.microsoft.com/office/powerpoint/2010/main" val="1113667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fld id="{A29F4B3C-5FC6-204B-ABA6-62178D919B52}" type="slidenum">
              <a:rPr lang="en-US" smtClean="0"/>
              <a:t>‹#›</a:t>
            </a:fld>
            <a:endParaRPr lang="en-US"/>
          </a:p>
        </p:txBody>
      </p:sp>
    </p:spTree>
    <p:extLst>
      <p:ext uri="{BB962C8B-B14F-4D97-AF65-F5344CB8AC3E}">
        <p14:creationId xmlns:p14="http://schemas.microsoft.com/office/powerpoint/2010/main" val="2083453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de-DE" smtClean="0"/>
              <a:t>Daniel Seeliger</a:t>
            </a:r>
            <a:endParaRPr lang="en-US"/>
          </a:p>
        </p:txBody>
      </p:sp>
      <p:sp>
        <p:nvSpPr>
          <p:cNvPr id="8" name="Footer Placeholder 7"/>
          <p:cNvSpPr>
            <a:spLocks noGrp="1"/>
          </p:cNvSpPr>
          <p:nvPr>
            <p:ph type="ftr" sz="quarter" idx="11"/>
          </p:nvPr>
        </p:nvSpPr>
        <p:spPr/>
        <p:txBody>
          <a:bodyPr/>
          <a:lstStyle/>
          <a:p>
            <a:r>
              <a:rPr lang="en-US" smtClean="0"/>
              <a:t>Principles of Drug Discovery - University of Ulm 2017</a:t>
            </a:r>
            <a:endParaRPr lang="en-US"/>
          </a:p>
        </p:txBody>
      </p:sp>
      <p:sp>
        <p:nvSpPr>
          <p:cNvPr id="9" name="Slide Number Placeholder 8"/>
          <p:cNvSpPr>
            <a:spLocks noGrp="1"/>
          </p:cNvSpPr>
          <p:nvPr>
            <p:ph type="sldNum" sz="quarter" idx="12"/>
          </p:nvPr>
        </p:nvSpPr>
        <p:spPr/>
        <p:txBody>
          <a:bodyPr/>
          <a:lstStyle/>
          <a:p>
            <a:fld id="{A29F4B3C-5FC6-204B-ABA6-62178D919B52}" type="slidenum">
              <a:rPr lang="en-US" smtClean="0"/>
              <a:t>‹#›</a:t>
            </a:fld>
            <a:endParaRPr lang="en-US"/>
          </a:p>
        </p:txBody>
      </p:sp>
    </p:spTree>
    <p:extLst>
      <p:ext uri="{BB962C8B-B14F-4D97-AF65-F5344CB8AC3E}">
        <p14:creationId xmlns:p14="http://schemas.microsoft.com/office/powerpoint/2010/main" val="1882076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de-DE" smtClean="0"/>
              <a:t>Daniel Seeliger</a:t>
            </a:r>
            <a:endParaRPr lang="en-US"/>
          </a:p>
        </p:txBody>
      </p:sp>
      <p:sp>
        <p:nvSpPr>
          <p:cNvPr id="4" name="Footer Placeholder 3"/>
          <p:cNvSpPr>
            <a:spLocks noGrp="1"/>
          </p:cNvSpPr>
          <p:nvPr>
            <p:ph type="ftr" sz="quarter" idx="11"/>
          </p:nvPr>
        </p:nvSpPr>
        <p:spPr/>
        <p:txBody>
          <a:bodyPr/>
          <a:lstStyle/>
          <a:p>
            <a:r>
              <a:rPr lang="en-US" smtClean="0"/>
              <a:t>Principles of Drug Discovery - University of Ulm 2017</a:t>
            </a:r>
            <a:endParaRPr lang="en-US"/>
          </a:p>
        </p:txBody>
      </p:sp>
      <p:sp>
        <p:nvSpPr>
          <p:cNvPr id="5" name="Slide Number Placeholder 4"/>
          <p:cNvSpPr>
            <a:spLocks noGrp="1"/>
          </p:cNvSpPr>
          <p:nvPr>
            <p:ph type="sldNum" sz="quarter" idx="12"/>
          </p:nvPr>
        </p:nvSpPr>
        <p:spPr/>
        <p:txBody>
          <a:bodyPr/>
          <a:lstStyle/>
          <a:p>
            <a:fld id="{A29F4B3C-5FC6-204B-ABA6-62178D919B52}" type="slidenum">
              <a:rPr lang="en-US" smtClean="0"/>
              <a:t>‹#›</a:t>
            </a:fld>
            <a:endParaRPr lang="en-US"/>
          </a:p>
        </p:txBody>
      </p:sp>
    </p:spTree>
    <p:extLst>
      <p:ext uri="{BB962C8B-B14F-4D97-AF65-F5344CB8AC3E}">
        <p14:creationId xmlns:p14="http://schemas.microsoft.com/office/powerpoint/2010/main" val="1773955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A29F4B3C-5FC6-204B-ABA6-62178D919B52}" type="slidenum">
              <a:rPr lang="en-US" smtClean="0"/>
              <a:t>‹#›</a:t>
            </a:fld>
            <a:endParaRPr lang="en-US"/>
          </a:p>
        </p:txBody>
      </p:sp>
    </p:spTree>
    <p:extLst>
      <p:ext uri="{BB962C8B-B14F-4D97-AF65-F5344CB8AC3E}">
        <p14:creationId xmlns:p14="http://schemas.microsoft.com/office/powerpoint/2010/main" val="1362919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fld id="{A29F4B3C-5FC6-204B-ABA6-62178D919B52}" type="slidenum">
              <a:rPr lang="en-US" smtClean="0"/>
              <a:t>‹#›</a:t>
            </a:fld>
            <a:endParaRPr lang="en-US"/>
          </a:p>
        </p:txBody>
      </p:sp>
    </p:spTree>
    <p:extLst>
      <p:ext uri="{BB962C8B-B14F-4D97-AF65-F5344CB8AC3E}">
        <p14:creationId xmlns:p14="http://schemas.microsoft.com/office/powerpoint/2010/main" val="1533457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fld id="{A29F4B3C-5FC6-204B-ABA6-62178D919B52}" type="slidenum">
              <a:rPr lang="en-US" smtClean="0"/>
              <a:t>‹#›</a:t>
            </a:fld>
            <a:endParaRPr lang="en-US"/>
          </a:p>
        </p:txBody>
      </p:sp>
    </p:spTree>
    <p:extLst>
      <p:ext uri="{BB962C8B-B14F-4D97-AF65-F5344CB8AC3E}">
        <p14:creationId xmlns:p14="http://schemas.microsoft.com/office/powerpoint/2010/main" val="8722658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smtClean="0"/>
              <a:t>Daniel Seeliger</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Principles of Drug Discovery - University of Ulm 2017</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9F4B3C-5FC6-204B-ABA6-62178D919B52}" type="slidenum">
              <a:rPr lang="en-US" smtClean="0"/>
              <a:t>‹#›</a:t>
            </a:fld>
            <a:endParaRPr lang="en-US"/>
          </a:p>
        </p:txBody>
      </p:sp>
    </p:spTree>
    <p:extLst>
      <p:ext uri="{BB962C8B-B14F-4D97-AF65-F5344CB8AC3E}">
        <p14:creationId xmlns:p14="http://schemas.microsoft.com/office/powerpoint/2010/main" val="131922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hyperlink" Target="https://www.ncbi.nlm.nih.gov/entrez/eutils/elink.fcgi?dbfrom=pubmed&amp;retmode=ref&amp;cmd=prlinks&amp;id=21075044" TargetMode="External"/></Relationships>
</file>

<file path=ppt/slides/_rels/slide22.xml.rels><?xml version="1.0" encoding="UTF-8" standalone="yes"?>
<Relationships xmlns="http://schemas.openxmlformats.org/package/2006/relationships"><Relationship Id="rId11" Type="http://schemas.openxmlformats.org/officeDocument/2006/relationships/oleObject" Target="../embeddings/oleObject5.bin"/><Relationship Id="rId12" Type="http://schemas.openxmlformats.org/officeDocument/2006/relationships/image" Target="../media/image18.wmf"/><Relationship Id="rId13" Type="http://schemas.openxmlformats.org/officeDocument/2006/relationships/oleObject" Target="../embeddings/oleObject6.bin"/><Relationship Id="rId14" Type="http://schemas.openxmlformats.org/officeDocument/2006/relationships/image" Target="../media/image19.w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oleObject" Target="../embeddings/oleObject1.bin"/><Relationship Id="rId4" Type="http://schemas.openxmlformats.org/officeDocument/2006/relationships/image" Target="../media/image14.wmf"/><Relationship Id="rId5" Type="http://schemas.openxmlformats.org/officeDocument/2006/relationships/oleObject" Target="../embeddings/oleObject2.bin"/><Relationship Id="rId6" Type="http://schemas.openxmlformats.org/officeDocument/2006/relationships/image" Target="../media/image15.wmf"/><Relationship Id="rId7" Type="http://schemas.openxmlformats.org/officeDocument/2006/relationships/oleObject" Target="../embeddings/oleObject3.bin"/><Relationship Id="rId8" Type="http://schemas.openxmlformats.org/officeDocument/2006/relationships/image" Target="../media/image16.wmf"/><Relationship Id="rId9" Type="http://schemas.openxmlformats.org/officeDocument/2006/relationships/oleObject" Target="../embeddings/oleObject4.bin"/><Relationship Id="rId10" Type="http://schemas.openxmlformats.org/officeDocument/2006/relationships/image" Target="../media/image17.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tiff"/><Relationship Id="rId5"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6" Type="http://schemas.openxmlformats.org/officeDocument/2006/relationships/image" Target="../media/image29.emf"/><Relationship Id="rId7" Type="http://schemas.openxmlformats.org/officeDocument/2006/relationships/image" Target="../media/image30.emf"/><Relationship Id="rId8"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emf"/><Relationship Id="rId6" Type="http://schemas.openxmlformats.org/officeDocument/2006/relationships/image" Target="../media/image36.emf"/><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35.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emf"/><Relationship Id="rId6" Type="http://schemas.openxmlformats.org/officeDocument/2006/relationships/image" Target="../media/image36.emf"/><Relationship Id="rId7" Type="http://schemas.openxmlformats.org/officeDocument/2006/relationships/image" Target="../media/image37.emf"/><Relationship Id="rId8" Type="http://schemas.openxmlformats.org/officeDocument/2006/relationships/image" Target="../media/image38.emf"/><Relationship Id="rId9"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36.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emf"/><Relationship Id="rId6" Type="http://schemas.openxmlformats.org/officeDocument/2006/relationships/image" Target="../media/image36.emf"/><Relationship Id="rId7" Type="http://schemas.openxmlformats.org/officeDocument/2006/relationships/image" Target="../media/image37.emf"/><Relationship Id="rId8" Type="http://schemas.openxmlformats.org/officeDocument/2006/relationships/image" Target="../media/image38.emf"/><Relationship Id="rId9"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 Id="rId3" Type="http://schemas.openxmlformats.org/officeDocument/2006/relationships/image" Target="../media/image1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 Id="rId3"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 Id="rId3"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 Id="rId3"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lvl="0"/>
            <a:r>
              <a:rPr lang="de-DE" smtClean="0"/>
              <a:t>Daniel Seeliger</a:t>
            </a:r>
            <a:endParaRPr lang="en-US"/>
          </a:p>
        </p:txBody>
      </p:sp>
      <p:sp>
        <p:nvSpPr>
          <p:cNvPr id="4" name="Footer Placeholder 3"/>
          <p:cNvSpPr>
            <a:spLocks noGrp="1"/>
          </p:cNvSpPr>
          <p:nvPr>
            <p:ph type="ftr" sz="quarter" idx="11"/>
          </p:nvPr>
        </p:nvSpPr>
        <p:spPr/>
        <p:txBody>
          <a:bodyPr/>
          <a:lstStyle/>
          <a:p>
            <a:pPr lvl="0"/>
            <a:r>
              <a:rPr lang="en-US" smtClean="0"/>
              <a:t>Principles of Drug Discovery - University of Ulm 2017</a:t>
            </a:r>
            <a:endParaRPr lang="en-US"/>
          </a:p>
        </p:txBody>
      </p:sp>
      <p:sp>
        <p:nvSpPr>
          <p:cNvPr id="2" name="Title 1"/>
          <p:cNvSpPr txBox="1">
            <a:spLocks noGrp="1"/>
          </p:cNvSpPr>
          <p:nvPr>
            <p:ph type="title" idx="4294967295"/>
          </p:nvPr>
        </p:nvSpPr>
        <p:spPr>
          <a:xfrm>
            <a:off x="2181378" y="2297976"/>
            <a:ext cx="8230249" cy="1144891"/>
          </a:xfrm>
        </p:spPr>
        <p:txBody>
          <a:bodyPr>
            <a:normAutofit/>
          </a:bodyPr>
          <a:lstStyle/>
          <a:p>
            <a:r>
              <a:rPr lang="en-US" dirty="0" smtClean="0"/>
              <a:t>Principles of Drug Discovery</a:t>
            </a:r>
            <a:endParaRPr lang="en-US" dirty="0"/>
          </a:p>
        </p:txBody>
      </p:sp>
      <p:sp>
        <p:nvSpPr>
          <p:cNvPr id="3" name="Subtitle 2"/>
          <p:cNvSpPr txBox="1">
            <a:spLocks noGrp="1"/>
          </p:cNvSpPr>
          <p:nvPr>
            <p:ph type="subTitle" idx="4294967295"/>
          </p:nvPr>
        </p:nvSpPr>
        <p:spPr>
          <a:xfrm>
            <a:off x="1338943" y="3442867"/>
            <a:ext cx="8360839" cy="1356400"/>
          </a:xfrm>
        </p:spPr>
        <p:txBody>
          <a:bodyPr anchor="ctr"/>
          <a:lstStyle/>
          <a:p>
            <a:pPr algn="ctr"/>
            <a:r>
              <a:rPr lang="en-US" dirty="0" smtClean="0"/>
              <a:t>Lecture </a:t>
            </a:r>
            <a:r>
              <a:rPr lang="en-US" dirty="0" smtClean="0"/>
              <a:t>5: Hit Finding</a:t>
            </a:r>
            <a:endParaRPr lang="en-US" dirty="0" smtClean="0"/>
          </a:p>
          <a:p>
            <a:pPr algn="ctr"/>
            <a:endParaRPr lang="en-US" dirty="0"/>
          </a:p>
        </p:txBody>
      </p:sp>
      <p:sp>
        <p:nvSpPr>
          <p:cNvPr id="7" name="Slide Number Placeholder 6"/>
          <p:cNvSpPr>
            <a:spLocks noGrp="1"/>
          </p:cNvSpPr>
          <p:nvPr>
            <p:ph type="sldNum" sz="quarter" idx="12"/>
          </p:nvPr>
        </p:nvSpPr>
        <p:spPr/>
        <p:txBody>
          <a:bodyPr/>
          <a:lstStyle/>
          <a:p>
            <a:fld id="{A29F4B3C-5FC6-204B-ABA6-62178D919B52}" type="slidenum">
              <a:rPr lang="en-US" smtClean="0"/>
              <a:t>1</a:t>
            </a:fld>
            <a:endParaRPr lang="en-US"/>
          </a:p>
        </p:txBody>
      </p:sp>
    </p:spTree>
    <p:extLst>
      <p:ext uri="{BB962C8B-B14F-4D97-AF65-F5344CB8AC3E}">
        <p14:creationId xmlns:p14="http://schemas.microsoft.com/office/powerpoint/2010/main" val="693469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1372" y="364138"/>
            <a:ext cx="2796856" cy="584775"/>
          </a:xfrm>
          <a:prstGeom prst="rect">
            <a:avLst/>
          </a:prstGeom>
          <a:noFill/>
        </p:spPr>
        <p:txBody>
          <a:bodyPr wrap="none" rtlCol="0">
            <a:spAutoFit/>
          </a:bodyPr>
          <a:lstStyle/>
          <a:p>
            <a:r>
              <a:rPr lang="en-US" sz="3200" dirty="0" smtClean="0"/>
              <a:t>Screening Pools</a:t>
            </a:r>
            <a:endParaRPr lang="en-US" sz="3200" dirty="0"/>
          </a:p>
        </p:txBody>
      </p:sp>
      <p:sp>
        <p:nvSpPr>
          <p:cNvPr id="5" name="TextBox 4"/>
          <p:cNvSpPr txBox="1"/>
          <p:nvPr/>
        </p:nvSpPr>
        <p:spPr>
          <a:xfrm>
            <a:off x="727289" y="1217762"/>
            <a:ext cx="5953113" cy="4401205"/>
          </a:xfrm>
          <a:prstGeom prst="rect">
            <a:avLst/>
          </a:prstGeom>
          <a:noFill/>
        </p:spPr>
        <p:txBody>
          <a:bodyPr wrap="square" rtlCol="0">
            <a:spAutoFit/>
          </a:bodyPr>
          <a:lstStyle/>
          <a:p>
            <a:pPr marL="285750" indent="-285750">
              <a:buFont typeface="Arial" charset="0"/>
              <a:buChar char="•"/>
            </a:pPr>
            <a:r>
              <a:rPr lang="en-US" sz="2000" dirty="0" smtClean="0"/>
              <a:t>All big pharma companies have assembled large screening pools for the purpose of hit finding.</a:t>
            </a:r>
          </a:p>
          <a:p>
            <a:pPr marL="285750" indent="-285750">
              <a:buFont typeface="Arial" charset="0"/>
              <a:buChar char="•"/>
            </a:pPr>
            <a:r>
              <a:rPr lang="en-US" sz="2000" dirty="0" smtClean="0"/>
              <a:t>Sources of screening pools are:</a:t>
            </a:r>
          </a:p>
          <a:p>
            <a:pPr marL="742950" lvl="1" indent="-285750">
              <a:buFont typeface="Arial" charset="0"/>
              <a:buChar char="•"/>
            </a:pPr>
            <a:r>
              <a:rPr lang="en-US" sz="2000" dirty="0" smtClean="0"/>
              <a:t>Compounds from previous projects</a:t>
            </a:r>
          </a:p>
          <a:p>
            <a:pPr marL="742950" lvl="1" indent="-285750">
              <a:buFont typeface="Arial" charset="0"/>
              <a:buChar char="•"/>
            </a:pPr>
            <a:r>
              <a:rPr lang="en-US" sz="2000" dirty="0" smtClean="0"/>
              <a:t>Vendors</a:t>
            </a:r>
          </a:p>
          <a:p>
            <a:pPr marL="742950" lvl="1" indent="-285750">
              <a:buFont typeface="Arial" charset="0"/>
              <a:buChar char="•"/>
            </a:pPr>
            <a:r>
              <a:rPr lang="en-US" sz="2000" dirty="0" err="1" smtClean="0"/>
              <a:t>Inhouse</a:t>
            </a:r>
            <a:r>
              <a:rPr lang="en-US" sz="2000" dirty="0" smtClean="0"/>
              <a:t> efforts largely based on combinatorial </a:t>
            </a:r>
            <a:r>
              <a:rPr lang="en-US" sz="2000" dirty="0" smtClean="0"/>
              <a:t>chemistry</a:t>
            </a:r>
          </a:p>
          <a:p>
            <a:pPr marL="285750" indent="-285750">
              <a:buFont typeface="Arial" charset="0"/>
              <a:buChar char="•"/>
            </a:pPr>
            <a:r>
              <a:rPr lang="en-US" sz="2000" dirty="0" smtClean="0"/>
              <a:t>Handling and assembly of screening pools is a substantial manual and logistic effort</a:t>
            </a:r>
          </a:p>
          <a:p>
            <a:pPr marL="742950" lvl="1" indent="-285750">
              <a:buFont typeface="Arial" charset="0"/>
              <a:buChar char="•"/>
            </a:pPr>
            <a:r>
              <a:rPr lang="en-US" sz="2000" dirty="0" err="1" smtClean="0"/>
              <a:t>Solubilization</a:t>
            </a:r>
            <a:r>
              <a:rPr lang="en-US" sz="2000" dirty="0" smtClean="0"/>
              <a:t> and storage in standardized tubes</a:t>
            </a:r>
          </a:p>
          <a:p>
            <a:pPr marL="742950" lvl="1" indent="-285750">
              <a:buFont typeface="Arial" charset="0"/>
              <a:buChar char="•"/>
            </a:pPr>
            <a:r>
              <a:rPr lang="en-US" sz="2000" dirty="0" smtClean="0"/>
              <a:t>Sophisticated inventory system with barcodes</a:t>
            </a:r>
          </a:p>
          <a:p>
            <a:pPr marL="742950" lvl="1" indent="-285750">
              <a:buFont typeface="Arial" charset="0"/>
              <a:buChar char="•"/>
            </a:pPr>
            <a:r>
              <a:rPr lang="en-US" sz="2000" dirty="0" smtClean="0"/>
              <a:t>Robot systems</a:t>
            </a:r>
          </a:p>
          <a:p>
            <a:pPr marL="285750" indent="-285750">
              <a:buFont typeface="Arial" charset="0"/>
              <a:buChar char="•"/>
            </a:pPr>
            <a:r>
              <a:rPr lang="en-US" sz="2000" dirty="0" smtClean="0"/>
              <a:t>Size of compound collections of big pharma companies: 1-5 million</a:t>
            </a:r>
            <a:endParaRPr lang="en-US" sz="2000" dirty="0"/>
          </a:p>
        </p:txBody>
      </p:sp>
      <p:pic>
        <p:nvPicPr>
          <p:cNvPr id="7" name="Picture 6"/>
          <p:cNvPicPr>
            <a:picLocks noChangeAspect="1"/>
          </p:cNvPicPr>
          <p:nvPr/>
        </p:nvPicPr>
        <p:blipFill>
          <a:blip r:embed="rId2"/>
          <a:stretch>
            <a:fillRect/>
          </a:stretch>
        </p:blipFill>
        <p:spPr>
          <a:xfrm>
            <a:off x="7607806" y="1147201"/>
            <a:ext cx="3302000" cy="4940300"/>
          </a:xfrm>
          <a:prstGeom prst="rect">
            <a:avLst/>
          </a:prstGeom>
        </p:spPr>
      </p:pic>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10" name="Slide Number Placeholder 9"/>
          <p:cNvSpPr>
            <a:spLocks noGrp="1"/>
          </p:cNvSpPr>
          <p:nvPr>
            <p:ph type="sldNum" sz="quarter" idx="12"/>
          </p:nvPr>
        </p:nvSpPr>
        <p:spPr/>
        <p:txBody>
          <a:bodyPr/>
          <a:lstStyle/>
          <a:p>
            <a:fld id="{A29F4B3C-5FC6-204B-ABA6-62178D919B52}" type="slidenum">
              <a:rPr lang="en-US" smtClean="0"/>
              <a:t>10</a:t>
            </a:fld>
            <a:endParaRPr lang="en-US"/>
          </a:p>
        </p:txBody>
      </p:sp>
    </p:spTree>
    <p:extLst>
      <p:ext uri="{BB962C8B-B14F-4D97-AF65-F5344CB8AC3E}">
        <p14:creationId xmlns:p14="http://schemas.microsoft.com/office/powerpoint/2010/main" val="18012790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69044" y="428264"/>
            <a:ext cx="3609386" cy="461665"/>
          </a:xfrm>
          <a:prstGeom prst="rect">
            <a:avLst/>
          </a:prstGeom>
          <a:noFill/>
        </p:spPr>
        <p:txBody>
          <a:bodyPr wrap="none" rtlCol="0">
            <a:spAutoFit/>
          </a:bodyPr>
          <a:lstStyle/>
          <a:p>
            <a:r>
              <a:rPr lang="en-US" sz="2400" dirty="0" smtClean="0"/>
              <a:t>High-Throughput Screening</a:t>
            </a:r>
            <a:endParaRPr lang="en-US" sz="2400" dirty="0"/>
          </a:p>
        </p:txBody>
      </p:sp>
      <p:sp>
        <p:nvSpPr>
          <p:cNvPr id="6" name="TextBox 5"/>
          <p:cNvSpPr txBox="1"/>
          <p:nvPr/>
        </p:nvSpPr>
        <p:spPr>
          <a:xfrm>
            <a:off x="902825" y="1354239"/>
            <a:ext cx="10648709" cy="646331"/>
          </a:xfrm>
          <a:prstGeom prst="rect">
            <a:avLst/>
          </a:prstGeom>
          <a:noFill/>
        </p:spPr>
        <p:txBody>
          <a:bodyPr wrap="square" rtlCol="0">
            <a:spAutoFit/>
          </a:bodyPr>
          <a:lstStyle/>
          <a:p>
            <a:pPr marL="285750" indent="-285750">
              <a:buFont typeface="Arial" charset="0"/>
              <a:buChar char="•"/>
            </a:pPr>
            <a:r>
              <a:rPr lang="en-US" dirty="0" smtClean="0"/>
              <a:t>The general idea of High-Throughput Screening (HTS) is to test large numbers of compounds in a fully automated assay system</a:t>
            </a:r>
            <a:endParaRPr lang="en-US" dirty="0"/>
          </a:p>
        </p:txBody>
      </p:sp>
      <p:pic>
        <p:nvPicPr>
          <p:cNvPr id="9" name="Picture 8"/>
          <p:cNvPicPr>
            <a:picLocks noChangeAspect="1"/>
          </p:cNvPicPr>
          <p:nvPr/>
        </p:nvPicPr>
        <p:blipFill>
          <a:blip r:embed="rId2"/>
          <a:stretch>
            <a:fillRect/>
          </a:stretch>
        </p:blipFill>
        <p:spPr>
          <a:xfrm>
            <a:off x="1169044" y="2569796"/>
            <a:ext cx="3609386" cy="3292464"/>
          </a:xfrm>
          <a:prstGeom prst="rect">
            <a:avLst/>
          </a:prstGeom>
        </p:spPr>
      </p:pic>
      <p:pic>
        <p:nvPicPr>
          <p:cNvPr id="10" name="Picture 9"/>
          <p:cNvPicPr>
            <a:picLocks noChangeAspect="1"/>
          </p:cNvPicPr>
          <p:nvPr/>
        </p:nvPicPr>
        <p:blipFill>
          <a:blip r:embed="rId3"/>
          <a:stretch>
            <a:fillRect/>
          </a:stretch>
        </p:blipFill>
        <p:spPr>
          <a:xfrm>
            <a:off x="5380743" y="2569795"/>
            <a:ext cx="5873411" cy="3301215"/>
          </a:xfrm>
          <a:prstGeom prst="rect">
            <a:avLst/>
          </a:prstGeom>
        </p:spPr>
      </p:pic>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8" name="Slide Number Placeholder 7"/>
          <p:cNvSpPr>
            <a:spLocks noGrp="1"/>
          </p:cNvSpPr>
          <p:nvPr>
            <p:ph type="sldNum" sz="quarter" idx="12"/>
          </p:nvPr>
        </p:nvSpPr>
        <p:spPr/>
        <p:txBody>
          <a:bodyPr/>
          <a:lstStyle/>
          <a:p>
            <a:fld id="{A29F4B3C-5FC6-204B-ABA6-62178D919B52}" type="slidenum">
              <a:rPr lang="en-US" smtClean="0"/>
              <a:t>11</a:t>
            </a:fld>
            <a:endParaRPr lang="en-US"/>
          </a:p>
        </p:txBody>
      </p:sp>
    </p:spTree>
    <p:extLst>
      <p:ext uri="{BB962C8B-B14F-4D97-AF65-F5344CB8AC3E}">
        <p14:creationId xmlns:p14="http://schemas.microsoft.com/office/powerpoint/2010/main" val="14934046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7" name="TextBox 6"/>
          <p:cNvSpPr txBox="1"/>
          <p:nvPr/>
        </p:nvSpPr>
        <p:spPr>
          <a:xfrm>
            <a:off x="828211" y="515007"/>
            <a:ext cx="5267789" cy="461665"/>
          </a:xfrm>
          <a:prstGeom prst="rect">
            <a:avLst/>
          </a:prstGeom>
          <a:noFill/>
        </p:spPr>
        <p:txBody>
          <a:bodyPr wrap="none" rtlCol="0">
            <a:spAutoFit/>
          </a:bodyPr>
          <a:lstStyle/>
          <a:p>
            <a:r>
              <a:rPr lang="en-US" sz="2400" dirty="0" smtClean="0"/>
              <a:t>Key issues for high-throughput screening</a:t>
            </a:r>
            <a:endParaRPr lang="en-US" sz="2400" dirty="0"/>
          </a:p>
        </p:txBody>
      </p:sp>
      <p:sp>
        <p:nvSpPr>
          <p:cNvPr id="8" name="TextBox 7"/>
          <p:cNvSpPr txBox="1"/>
          <p:nvPr/>
        </p:nvSpPr>
        <p:spPr>
          <a:xfrm>
            <a:off x="947505" y="1413642"/>
            <a:ext cx="4354077" cy="461665"/>
          </a:xfrm>
          <a:prstGeom prst="rect">
            <a:avLst/>
          </a:prstGeom>
          <a:noFill/>
        </p:spPr>
        <p:txBody>
          <a:bodyPr wrap="none" rtlCol="0">
            <a:spAutoFit/>
          </a:bodyPr>
          <a:lstStyle/>
          <a:p>
            <a:pPr marL="342900" indent="-342900">
              <a:buFont typeface="Arial" charset="0"/>
              <a:buChar char="•"/>
            </a:pPr>
            <a:r>
              <a:rPr lang="en-US" sz="2400" dirty="0" smtClean="0"/>
              <a:t>Automation (screening robots)</a:t>
            </a:r>
            <a:endParaRPr lang="en-US" sz="2400" dirty="0"/>
          </a:p>
        </p:txBody>
      </p:sp>
      <p:sp>
        <p:nvSpPr>
          <p:cNvPr id="9" name="TextBox 8"/>
          <p:cNvSpPr txBox="1"/>
          <p:nvPr/>
        </p:nvSpPr>
        <p:spPr>
          <a:xfrm>
            <a:off x="947505" y="2081444"/>
            <a:ext cx="6275051" cy="1200329"/>
          </a:xfrm>
          <a:prstGeom prst="rect">
            <a:avLst/>
          </a:prstGeom>
          <a:noFill/>
        </p:spPr>
        <p:txBody>
          <a:bodyPr wrap="none" rtlCol="0">
            <a:spAutoFit/>
          </a:bodyPr>
          <a:lstStyle/>
          <a:p>
            <a:pPr marL="342900" indent="-342900">
              <a:buFont typeface="Arial" charset="0"/>
              <a:buChar char="•"/>
            </a:pPr>
            <a:r>
              <a:rPr lang="en-US" sz="2400" dirty="0" smtClean="0"/>
              <a:t>Miniaturization</a:t>
            </a:r>
          </a:p>
          <a:p>
            <a:pPr marL="800100" lvl="1" indent="-342900">
              <a:buFont typeface="Arial" charset="0"/>
              <a:buChar char="•"/>
            </a:pPr>
            <a:r>
              <a:rPr lang="en-US" sz="2400" dirty="0" smtClean="0"/>
              <a:t>Precise handling of tiny amounts of liquids</a:t>
            </a:r>
          </a:p>
          <a:p>
            <a:pPr marL="800100" lvl="1" indent="-342900">
              <a:buFont typeface="Arial" charset="0"/>
              <a:buChar char="•"/>
            </a:pPr>
            <a:r>
              <a:rPr lang="en-US" sz="2400" dirty="0" smtClean="0"/>
              <a:t>Accurate detection methods</a:t>
            </a:r>
            <a:endParaRPr lang="en-US" sz="2400" dirty="0"/>
          </a:p>
        </p:txBody>
      </p:sp>
      <p:sp>
        <p:nvSpPr>
          <p:cNvPr id="11" name="TextBox 10"/>
          <p:cNvSpPr txBox="1"/>
          <p:nvPr/>
        </p:nvSpPr>
        <p:spPr>
          <a:xfrm>
            <a:off x="838200" y="4050044"/>
            <a:ext cx="10134600" cy="830997"/>
          </a:xfrm>
          <a:prstGeom prst="rect">
            <a:avLst/>
          </a:prstGeom>
          <a:noFill/>
        </p:spPr>
        <p:txBody>
          <a:bodyPr wrap="square" rtlCol="0">
            <a:spAutoFit/>
          </a:bodyPr>
          <a:lstStyle/>
          <a:p>
            <a:r>
              <a:rPr lang="en-US" sz="2400" dirty="0" smtClean="0"/>
              <a:t>Costs for a HTS run can be quite substantial depending on required reagents (cells, antibodies, dyes, </a:t>
            </a:r>
            <a:r>
              <a:rPr lang="mr-IN" sz="2400" dirty="0" smtClean="0"/>
              <a:t>……</a:t>
            </a:r>
            <a:r>
              <a:rPr lang="en-US" sz="2400" dirty="0" smtClean="0"/>
              <a:t>). </a:t>
            </a:r>
            <a:endParaRPr lang="en-US" sz="2400" dirty="0"/>
          </a:p>
        </p:txBody>
      </p:sp>
      <p:sp>
        <p:nvSpPr>
          <p:cNvPr id="13" name="Slide Number Placeholder 12"/>
          <p:cNvSpPr>
            <a:spLocks noGrp="1"/>
          </p:cNvSpPr>
          <p:nvPr>
            <p:ph type="sldNum" sz="quarter" idx="12"/>
          </p:nvPr>
        </p:nvSpPr>
        <p:spPr/>
        <p:txBody>
          <a:bodyPr/>
          <a:lstStyle/>
          <a:p>
            <a:fld id="{A29F4B3C-5FC6-204B-ABA6-62178D919B52}" type="slidenum">
              <a:rPr lang="en-US" smtClean="0"/>
              <a:t>12</a:t>
            </a:fld>
            <a:endParaRPr lang="en-US"/>
          </a:p>
        </p:txBody>
      </p:sp>
    </p:spTree>
    <p:extLst>
      <p:ext uri="{BB962C8B-B14F-4D97-AF65-F5344CB8AC3E}">
        <p14:creationId xmlns:p14="http://schemas.microsoft.com/office/powerpoint/2010/main" val="18600473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99443" y="1454638"/>
            <a:ext cx="7658100" cy="3479800"/>
          </a:xfrm>
          <a:prstGeom prst="rect">
            <a:avLst/>
          </a:prstGeom>
        </p:spPr>
      </p:pic>
      <p:sp>
        <p:nvSpPr>
          <p:cNvPr id="6" name="TextBox 5"/>
          <p:cNvSpPr txBox="1"/>
          <p:nvPr/>
        </p:nvSpPr>
        <p:spPr>
          <a:xfrm>
            <a:off x="1169044" y="428264"/>
            <a:ext cx="3609386" cy="461665"/>
          </a:xfrm>
          <a:prstGeom prst="rect">
            <a:avLst/>
          </a:prstGeom>
          <a:noFill/>
        </p:spPr>
        <p:txBody>
          <a:bodyPr wrap="none" rtlCol="0">
            <a:spAutoFit/>
          </a:bodyPr>
          <a:lstStyle/>
          <a:p>
            <a:r>
              <a:rPr lang="en-US" sz="2400" dirty="0" smtClean="0"/>
              <a:t>High-Throughput Screening</a:t>
            </a:r>
            <a:endParaRPr lang="en-US" sz="2400" dirty="0"/>
          </a:p>
        </p:txBody>
      </p:sp>
      <p:sp>
        <p:nvSpPr>
          <p:cNvPr id="7" name="TextBox 6"/>
          <p:cNvSpPr txBox="1"/>
          <p:nvPr/>
        </p:nvSpPr>
        <p:spPr>
          <a:xfrm>
            <a:off x="1254369" y="5275385"/>
            <a:ext cx="9483969" cy="646331"/>
          </a:xfrm>
          <a:prstGeom prst="rect">
            <a:avLst/>
          </a:prstGeom>
          <a:noFill/>
        </p:spPr>
        <p:txBody>
          <a:bodyPr wrap="square" rtlCol="0">
            <a:spAutoFit/>
          </a:bodyPr>
          <a:lstStyle/>
          <a:p>
            <a:r>
              <a:rPr lang="en-US" dirty="0" smtClean="0"/>
              <a:t>Modern HTS systems have a throughput (depending on the assay system) of up to 50,000 single dose measurements per day.</a:t>
            </a: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9" name="Slide Number Placeholder 8"/>
          <p:cNvSpPr>
            <a:spLocks noGrp="1"/>
          </p:cNvSpPr>
          <p:nvPr>
            <p:ph type="sldNum" sz="quarter" idx="12"/>
          </p:nvPr>
        </p:nvSpPr>
        <p:spPr/>
        <p:txBody>
          <a:bodyPr/>
          <a:lstStyle/>
          <a:p>
            <a:fld id="{A29F4B3C-5FC6-204B-ABA6-62178D919B52}" type="slidenum">
              <a:rPr lang="en-US" smtClean="0"/>
              <a:t>13</a:t>
            </a:fld>
            <a:endParaRPr lang="en-US"/>
          </a:p>
        </p:txBody>
      </p:sp>
    </p:spTree>
    <p:extLst>
      <p:ext uri="{BB962C8B-B14F-4D97-AF65-F5344CB8AC3E}">
        <p14:creationId xmlns:p14="http://schemas.microsoft.com/office/powerpoint/2010/main" val="13683848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69044" y="428264"/>
            <a:ext cx="4894289" cy="461665"/>
          </a:xfrm>
          <a:prstGeom prst="rect">
            <a:avLst/>
          </a:prstGeom>
          <a:noFill/>
        </p:spPr>
        <p:txBody>
          <a:bodyPr wrap="none" rtlCol="0">
            <a:spAutoFit/>
          </a:bodyPr>
          <a:lstStyle/>
          <a:p>
            <a:r>
              <a:rPr lang="en-US" sz="2400" dirty="0" smtClean="0"/>
              <a:t>High-Throughput </a:t>
            </a:r>
            <a:r>
              <a:rPr lang="en-US" sz="2400" dirty="0" smtClean="0"/>
              <a:t>Screening Workflow</a:t>
            </a:r>
            <a:endParaRPr lang="en-US" sz="2400" dirty="0"/>
          </a:p>
        </p:txBody>
      </p:sp>
      <p:sp>
        <p:nvSpPr>
          <p:cNvPr id="5" name="Rounded Rectangle 4"/>
          <p:cNvSpPr/>
          <p:nvPr/>
        </p:nvSpPr>
        <p:spPr>
          <a:xfrm>
            <a:off x="1276979" y="1742905"/>
            <a:ext cx="2863777" cy="67133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Single-dose</a:t>
            </a:r>
            <a:endParaRPr lang="en-US" dirty="0">
              <a:solidFill>
                <a:schemeClr val="tx1"/>
              </a:solidFill>
            </a:endParaRPr>
          </a:p>
        </p:txBody>
      </p:sp>
      <p:sp>
        <p:nvSpPr>
          <p:cNvPr id="6" name="Rounded Rectangle 5"/>
          <p:cNvSpPr/>
          <p:nvPr/>
        </p:nvSpPr>
        <p:spPr>
          <a:xfrm>
            <a:off x="1276979" y="2942053"/>
            <a:ext cx="2863777" cy="67133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Single-dose</a:t>
            </a:r>
          </a:p>
          <a:p>
            <a:pPr algn="ctr"/>
            <a:r>
              <a:rPr lang="en-US" dirty="0" smtClean="0">
                <a:solidFill>
                  <a:schemeClr val="tx1"/>
                </a:solidFill>
              </a:rPr>
              <a:t>confirmation</a:t>
            </a:r>
            <a:endParaRPr lang="en-US" dirty="0">
              <a:solidFill>
                <a:schemeClr val="tx1"/>
              </a:solidFill>
            </a:endParaRPr>
          </a:p>
        </p:txBody>
      </p:sp>
      <p:sp>
        <p:nvSpPr>
          <p:cNvPr id="7" name="Rounded Rectangle 6"/>
          <p:cNvSpPr/>
          <p:nvPr/>
        </p:nvSpPr>
        <p:spPr>
          <a:xfrm>
            <a:off x="1276979" y="4141201"/>
            <a:ext cx="2863777" cy="67133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Dose-Response</a:t>
            </a:r>
          </a:p>
          <a:p>
            <a:pPr algn="ctr"/>
            <a:r>
              <a:rPr lang="en-US" dirty="0" smtClean="0">
                <a:solidFill>
                  <a:schemeClr val="tx1"/>
                </a:solidFill>
              </a:rPr>
              <a:t>IC50/EC50 determination</a:t>
            </a:r>
            <a:endParaRPr lang="en-US" dirty="0">
              <a:solidFill>
                <a:schemeClr val="tx1"/>
              </a:solidFill>
            </a:endParaRPr>
          </a:p>
        </p:txBody>
      </p:sp>
      <p:cxnSp>
        <p:nvCxnSpPr>
          <p:cNvPr id="9" name="Straight Arrow Connector 8"/>
          <p:cNvCxnSpPr>
            <a:stCxn id="5" idx="2"/>
          </p:cNvCxnSpPr>
          <p:nvPr/>
        </p:nvCxnSpPr>
        <p:spPr>
          <a:xfrm flipH="1">
            <a:off x="2708867" y="2414236"/>
            <a:ext cx="1" cy="527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708866" y="3613384"/>
            <a:ext cx="1" cy="527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173579" y="1272161"/>
            <a:ext cx="3537284" cy="161281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~1,000,000 compounds</a:t>
            </a:r>
            <a:endParaRPr lang="en-US" dirty="0">
              <a:solidFill>
                <a:schemeClr val="tx1"/>
              </a:solidFill>
            </a:endParaRPr>
          </a:p>
        </p:txBody>
      </p:sp>
      <p:sp>
        <p:nvSpPr>
          <p:cNvPr id="13" name="Oval 12"/>
          <p:cNvSpPr/>
          <p:nvPr/>
        </p:nvSpPr>
        <p:spPr>
          <a:xfrm>
            <a:off x="6057900" y="2942053"/>
            <a:ext cx="1768642" cy="78747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r>
              <a:rPr lang="en-US" smtClean="0">
                <a:solidFill>
                  <a:schemeClr val="tx1"/>
                </a:solidFill>
              </a:rPr>
              <a:t>ew thousand</a:t>
            </a:r>
            <a:endParaRPr lang="en-US" dirty="0">
              <a:solidFill>
                <a:schemeClr val="tx1"/>
              </a:solidFill>
            </a:endParaRPr>
          </a:p>
        </p:txBody>
      </p:sp>
      <p:sp>
        <p:nvSpPr>
          <p:cNvPr id="14" name="Oval 13"/>
          <p:cNvSpPr/>
          <p:nvPr/>
        </p:nvSpPr>
        <p:spPr>
          <a:xfrm>
            <a:off x="6057900" y="4025060"/>
            <a:ext cx="1768642" cy="7874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r>
              <a:rPr lang="en-US" smtClean="0">
                <a:solidFill>
                  <a:schemeClr val="tx1"/>
                </a:solidFill>
              </a:rPr>
              <a:t>ew thousand</a:t>
            </a:r>
            <a:endParaRPr lang="en-US" dirty="0">
              <a:solidFill>
                <a:schemeClr val="tx1"/>
              </a:solidFill>
            </a:endParaRPr>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15" name="Slide Number Placeholder 14"/>
          <p:cNvSpPr>
            <a:spLocks noGrp="1"/>
          </p:cNvSpPr>
          <p:nvPr>
            <p:ph type="sldNum" sz="quarter" idx="12"/>
          </p:nvPr>
        </p:nvSpPr>
        <p:spPr/>
        <p:txBody>
          <a:bodyPr/>
          <a:lstStyle/>
          <a:p>
            <a:fld id="{A29F4B3C-5FC6-204B-ABA6-62178D919B52}" type="slidenum">
              <a:rPr lang="en-US" smtClean="0"/>
              <a:t>14</a:t>
            </a:fld>
            <a:endParaRPr lang="en-US"/>
          </a:p>
        </p:txBody>
      </p:sp>
    </p:spTree>
    <p:extLst>
      <p:ext uri="{BB962C8B-B14F-4D97-AF65-F5344CB8AC3E}">
        <p14:creationId xmlns:p14="http://schemas.microsoft.com/office/powerpoint/2010/main" val="13154106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1738" y="316741"/>
            <a:ext cx="4732321" cy="461665"/>
          </a:xfrm>
          <a:prstGeom prst="rect">
            <a:avLst/>
          </a:prstGeom>
          <a:noFill/>
        </p:spPr>
        <p:txBody>
          <a:bodyPr wrap="none" rtlCol="0">
            <a:spAutoFit/>
          </a:bodyPr>
          <a:lstStyle/>
          <a:p>
            <a:r>
              <a:rPr lang="en-US" sz="2400" dirty="0" smtClean="0"/>
              <a:t>Result of a HTS run on 935,000 </a:t>
            </a:r>
            <a:r>
              <a:rPr lang="en-US" sz="2400" dirty="0" err="1" smtClean="0"/>
              <a:t>cpds</a:t>
            </a: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505" y="778406"/>
            <a:ext cx="8489442" cy="4244721"/>
          </a:xfrm>
          <a:prstGeom prst="rect">
            <a:avLst/>
          </a:prstGeom>
        </p:spPr>
      </p:pic>
      <p:sp>
        <p:nvSpPr>
          <p:cNvPr id="7" name="Rectangle 6"/>
          <p:cNvSpPr/>
          <p:nvPr/>
        </p:nvSpPr>
        <p:spPr>
          <a:xfrm>
            <a:off x="2466474" y="1203158"/>
            <a:ext cx="1780673" cy="3272589"/>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251032" y="1203158"/>
            <a:ext cx="1780673" cy="3272589"/>
          </a:xfrm>
          <a:prstGeom prst="rect">
            <a:avLst/>
          </a:pr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642310" y="4986214"/>
            <a:ext cx="3429000" cy="923330"/>
          </a:xfrm>
          <a:prstGeom prst="rect">
            <a:avLst/>
          </a:prstGeom>
          <a:solidFill>
            <a:schemeClr val="accent4">
              <a:alpha val="54000"/>
            </a:schemeClr>
          </a:solidFill>
        </p:spPr>
        <p:txBody>
          <a:bodyPr wrap="square" rtlCol="0">
            <a:spAutoFit/>
          </a:bodyPr>
          <a:lstStyle/>
          <a:p>
            <a:r>
              <a:rPr lang="en-US" dirty="0" smtClean="0"/>
              <a:t>Compounds which significantly reduce assay signal</a:t>
            </a:r>
          </a:p>
          <a:p>
            <a:r>
              <a:rPr lang="en-US" dirty="0" smtClean="0"/>
              <a:t>(Inhibition/Antagonism)</a:t>
            </a:r>
            <a:endParaRPr lang="en-US" dirty="0"/>
          </a:p>
        </p:txBody>
      </p:sp>
      <p:sp>
        <p:nvSpPr>
          <p:cNvPr id="10" name="TextBox 9"/>
          <p:cNvSpPr txBox="1"/>
          <p:nvPr/>
        </p:nvSpPr>
        <p:spPr>
          <a:xfrm>
            <a:off x="7149765" y="4986214"/>
            <a:ext cx="3429000" cy="923330"/>
          </a:xfrm>
          <a:prstGeom prst="rect">
            <a:avLst/>
          </a:prstGeom>
          <a:solidFill>
            <a:schemeClr val="accent2">
              <a:alpha val="47000"/>
            </a:schemeClr>
          </a:solidFill>
        </p:spPr>
        <p:txBody>
          <a:bodyPr wrap="square" rtlCol="0">
            <a:spAutoFit/>
          </a:bodyPr>
          <a:lstStyle/>
          <a:p>
            <a:r>
              <a:rPr lang="en-US" dirty="0" smtClean="0"/>
              <a:t>Compounds which significantly increase assay signal</a:t>
            </a:r>
          </a:p>
          <a:p>
            <a:r>
              <a:rPr lang="en-US" dirty="0" smtClean="0"/>
              <a:t>(Activation/</a:t>
            </a:r>
            <a:r>
              <a:rPr lang="en-US" dirty="0" err="1" smtClean="0"/>
              <a:t>Agonism</a:t>
            </a:r>
            <a:r>
              <a:rPr lang="en-US" dirty="0" smtClean="0"/>
              <a:t>)</a:t>
            </a:r>
            <a:endParaRPr lang="en-US" dirty="0"/>
          </a:p>
        </p:txBody>
      </p:sp>
      <p:sp>
        <p:nvSpPr>
          <p:cNvPr id="11" name="TextBox 10"/>
          <p:cNvSpPr txBox="1"/>
          <p:nvPr/>
        </p:nvSpPr>
        <p:spPr>
          <a:xfrm>
            <a:off x="450765" y="1866647"/>
            <a:ext cx="1648326" cy="2031325"/>
          </a:xfrm>
          <a:prstGeom prst="rect">
            <a:avLst/>
          </a:prstGeom>
          <a:noFill/>
        </p:spPr>
        <p:txBody>
          <a:bodyPr wrap="square" rtlCol="0">
            <a:spAutoFit/>
          </a:bodyPr>
          <a:lstStyle/>
          <a:p>
            <a:r>
              <a:rPr lang="en-US" dirty="0" smtClean="0"/>
              <a:t>Very low hit rate of only 1.5% of the screened </a:t>
            </a:r>
            <a:r>
              <a:rPr lang="en-US" dirty="0" err="1" smtClean="0"/>
              <a:t>cpds</a:t>
            </a:r>
            <a:r>
              <a:rPr lang="en-US" dirty="0" smtClean="0"/>
              <a:t> reduce the signal to &lt;70 % control. </a:t>
            </a: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13" name="Slide Number Placeholder 12"/>
          <p:cNvSpPr>
            <a:spLocks noGrp="1"/>
          </p:cNvSpPr>
          <p:nvPr>
            <p:ph type="sldNum" sz="quarter" idx="12"/>
          </p:nvPr>
        </p:nvSpPr>
        <p:spPr/>
        <p:txBody>
          <a:bodyPr/>
          <a:lstStyle/>
          <a:p>
            <a:fld id="{A29F4B3C-5FC6-204B-ABA6-62178D919B52}" type="slidenum">
              <a:rPr lang="en-US" smtClean="0"/>
              <a:t>15</a:t>
            </a:fld>
            <a:endParaRPr lang="en-US"/>
          </a:p>
        </p:txBody>
      </p:sp>
    </p:spTree>
    <p:extLst>
      <p:ext uri="{BB962C8B-B14F-4D97-AF65-F5344CB8AC3E}">
        <p14:creationId xmlns:p14="http://schemas.microsoft.com/office/powerpoint/2010/main" val="10712460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707" y="778406"/>
            <a:ext cx="8415616" cy="4207808"/>
          </a:xfrm>
          <a:prstGeom prst="rect">
            <a:avLst/>
          </a:prstGeom>
        </p:spPr>
      </p:pic>
      <p:sp>
        <p:nvSpPr>
          <p:cNvPr id="4" name="TextBox 3"/>
          <p:cNvSpPr txBox="1"/>
          <p:nvPr/>
        </p:nvSpPr>
        <p:spPr>
          <a:xfrm>
            <a:off x="661738" y="316741"/>
            <a:ext cx="8660256" cy="461665"/>
          </a:xfrm>
          <a:prstGeom prst="rect">
            <a:avLst/>
          </a:prstGeom>
          <a:noFill/>
        </p:spPr>
        <p:txBody>
          <a:bodyPr wrap="none" rtlCol="0">
            <a:spAutoFit/>
          </a:bodyPr>
          <a:lstStyle/>
          <a:p>
            <a:r>
              <a:rPr lang="en-US" sz="2400" dirty="0" smtClean="0"/>
              <a:t>Result of a HTS run of 1,150,000 </a:t>
            </a:r>
            <a:r>
              <a:rPr lang="en-US" sz="2400" dirty="0" err="1" smtClean="0"/>
              <a:t>cpds</a:t>
            </a:r>
            <a:r>
              <a:rPr lang="en-US" sz="2400" dirty="0" smtClean="0"/>
              <a:t> on a voltage-gated ion channel</a:t>
            </a:r>
            <a:endParaRPr lang="en-US" sz="2400" dirty="0"/>
          </a:p>
        </p:txBody>
      </p:sp>
      <p:sp>
        <p:nvSpPr>
          <p:cNvPr id="6" name="Rectangle 5"/>
          <p:cNvSpPr/>
          <p:nvPr/>
        </p:nvSpPr>
        <p:spPr>
          <a:xfrm>
            <a:off x="2586790" y="1169504"/>
            <a:ext cx="2021305" cy="3272589"/>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59048" y="5192646"/>
            <a:ext cx="8957929" cy="646331"/>
          </a:xfrm>
          <a:prstGeom prst="rect">
            <a:avLst/>
          </a:prstGeom>
          <a:noFill/>
        </p:spPr>
        <p:txBody>
          <a:bodyPr wrap="square" rtlCol="0">
            <a:spAutoFit/>
          </a:bodyPr>
          <a:lstStyle/>
          <a:p>
            <a:r>
              <a:rPr lang="en-US" dirty="0" smtClean="0"/>
              <a:t>Extremely high hit rate with 27% of the screened </a:t>
            </a:r>
            <a:r>
              <a:rPr lang="en-US" dirty="0" err="1" smtClean="0"/>
              <a:t>cpds</a:t>
            </a:r>
            <a:r>
              <a:rPr lang="en-US" dirty="0" smtClean="0"/>
              <a:t> inhibit the ion channel by more than 50%.</a:t>
            </a: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8" name="Slide Number Placeholder 7"/>
          <p:cNvSpPr>
            <a:spLocks noGrp="1"/>
          </p:cNvSpPr>
          <p:nvPr>
            <p:ph type="sldNum" sz="quarter" idx="12"/>
          </p:nvPr>
        </p:nvSpPr>
        <p:spPr/>
        <p:txBody>
          <a:bodyPr/>
          <a:lstStyle/>
          <a:p>
            <a:fld id="{A29F4B3C-5FC6-204B-ABA6-62178D919B52}" type="slidenum">
              <a:rPr lang="en-US" smtClean="0"/>
              <a:t>16</a:t>
            </a:fld>
            <a:endParaRPr lang="en-US"/>
          </a:p>
        </p:txBody>
      </p:sp>
    </p:spTree>
    <p:extLst>
      <p:ext uri="{BB962C8B-B14F-4D97-AF65-F5344CB8AC3E}">
        <p14:creationId xmlns:p14="http://schemas.microsoft.com/office/powerpoint/2010/main" val="3898006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A29F4B3C-5FC6-204B-ABA6-62178D919B52}" type="slidenum">
              <a:rPr lang="en-US" smtClean="0"/>
              <a:t>17</a:t>
            </a:fld>
            <a:endParaRPr lang="en-US"/>
          </a:p>
        </p:txBody>
      </p:sp>
      <p:sp>
        <p:nvSpPr>
          <p:cNvPr id="7" name="TextBox 6"/>
          <p:cNvSpPr txBox="1"/>
          <p:nvPr/>
        </p:nvSpPr>
        <p:spPr>
          <a:xfrm>
            <a:off x="1050074" y="769819"/>
            <a:ext cx="7240893" cy="461665"/>
          </a:xfrm>
          <a:prstGeom prst="rect">
            <a:avLst/>
          </a:prstGeom>
          <a:noFill/>
        </p:spPr>
        <p:txBody>
          <a:bodyPr wrap="none" rtlCol="0">
            <a:spAutoFit/>
          </a:bodyPr>
          <a:lstStyle/>
          <a:p>
            <a:r>
              <a:rPr lang="en-US" sz="2400" dirty="0" smtClean="0"/>
              <a:t>Hit rates can vary substantially between </a:t>
            </a:r>
            <a:r>
              <a:rPr lang="en-US" sz="2400" smtClean="0"/>
              <a:t>different targets</a:t>
            </a:r>
            <a:endParaRPr lang="en-US" sz="2400" dirty="0"/>
          </a:p>
        </p:txBody>
      </p:sp>
      <p:sp>
        <p:nvSpPr>
          <p:cNvPr id="8" name="TextBox 7"/>
          <p:cNvSpPr txBox="1"/>
          <p:nvPr/>
        </p:nvSpPr>
        <p:spPr>
          <a:xfrm>
            <a:off x="1050074" y="1859477"/>
            <a:ext cx="10424531" cy="830997"/>
          </a:xfrm>
          <a:prstGeom prst="rect">
            <a:avLst/>
          </a:prstGeom>
          <a:noFill/>
        </p:spPr>
        <p:txBody>
          <a:bodyPr wrap="square" rtlCol="0">
            <a:spAutoFit/>
          </a:bodyPr>
          <a:lstStyle/>
          <a:p>
            <a:r>
              <a:rPr lang="en-US" sz="2400" dirty="0" smtClean="0"/>
              <a:t>Targets with large lipophilic binding sites </a:t>
            </a:r>
            <a:r>
              <a:rPr lang="en-US" sz="2400" smtClean="0"/>
              <a:t>(voltage-gated ion channels) bind many organic molecules</a:t>
            </a:r>
            <a:endParaRPr lang="en-US" sz="2400" dirty="0"/>
          </a:p>
        </p:txBody>
      </p:sp>
      <p:sp>
        <p:nvSpPr>
          <p:cNvPr id="9" name="TextBox 8"/>
          <p:cNvSpPr txBox="1"/>
          <p:nvPr/>
        </p:nvSpPr>
        <p:spPr>
          <a:xfrm>
            <a:off x="1074235" y="3243185"/>
            <a:ext cx="10424531" cy="461665"/>
          </a:xfrm>
          <a:prstGeom prst="rect">
            <a:avLst/>
          </a:prstGeom>
          <a:noFill/>
        </p:spPr>
        <p:txBody>
          <a:bodyPr wrap="square" rtlCol="0">
            <a:spAutoFit/>
          </a:bodyPr>
          <a:lstStyle/>
          <a:p>
            <a:r>
              <a:rPr lang="en-US" sz="2400" dirty="0" smtClean="0"/>
              <a:t>Targets which do not naturally bind small molecules often exhibit very low hit rates</a:t>
            </a:r>
            <a:endParaRPr lang="en-US" sz="2400" dirty="0"/>
          </a:p>
        </p:txBody>
      </p:sp>
    </p:spTree>
    <p:extLst>
      <p:ext uri="{BB962C8B-B14F-4D97-AF65-F5344CB8AC3E}">
        <p14:creationId xmlns:p14="http://schemas.microsoft.com/office/powerpoint/2010/main" val="7586442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45959" y="354173"/>
            <a:ext cx="5954130" cy="461665"/>
          </a:xfrm>
          <a:prstGeom prst="rect">
            <a:avLst/>
          </a:prstGeom>
          <a:noFill/>
        </p:spPr>
        <p:txBody>
          <a:bodyPr wrap="none" rtlCol="0">
            <a:spAutoFit/>
          </a:bodyPr>
          <a:lstStyle/>
          <a:p>
            <a:r>
              <a:rPr lang="en-US" sz="2400" dirty="0" smtClean="0"/>
              <a:t>Dose Response Curve for EC50 Determination</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174" y="1218532"/>
            <a:ext cx="8357937" cy="4875463"/>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6211979" y="1855776"/>
                <a:ext cx="5431604" cy="669286"/>
              </a:xfrm>
              <a:prstGeom prst="rect">
                <a:avLst/>
              </a:prstGeom>
              <a:solidFill>
                <a:schemeClr val="bg1"/>
              </a:solidFill>
              <a:ln w="19050">
                <a:solidFill>
                  <a:srgbClr val="0070C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𝐴𝑐𝑡𝑖𝑣𝑖𝑡𝑦</m:t>
                      </m:r>
                      <m:r>
                        <a:rPr lang="en-US" b="0" i="1" smtClean="0">
                          <a:latin typeface="Cambria Math" charset="0"/>
                        </a:rPr>
                        <m:t>=</m:t>
                      </m:r>
                      <m:r>
                        <a:rPr lang="en-US" b="0" i="1" smtClean="0">
                          <a:latin typeface="Cambria Math" charset="0"/>
                        </a:rPr>
                        <m:t>𝑚𝑎𝑥</m:t>
                      </m:r>
                      <m:r>
                        <a:rPr lang="en-US" b="0" i="1" smtClean="0">
                          <a:latin typeface="Cambria Math" charset="0"/>
                        </a:rPr>
                        <m:t>+ </m:t>
                      </m:r>
                      <m:f>
                        <m:fPr>
                          <m:ctrlPr>
                            <a:rPr lang="mr-IN" b="0" i="1" smtClean="0">
                              <a:latin typeface="Cambria Math" charset="0"/>
                            </a:rPr>
                          </m:ctrlPr>
                        </m:fPr>
                        <m:num>
                          <m:r>
                            <a:rPr lang="en-US" b="0" i="1" smtClean="0">
                              <a:latin typeface="Cambria Math" charset="0"/>
                            </a:rPr>
                            <m:t>𝑚𝑖𝑛</m:t>
                          </m:r>
                          <m:r>
                            <a:rPr lang="en-US" b="0" i="1" smtClean="0">
                              <a:latin typeface="Cambria Math" charset="0"/>
                            </a:rPr>
                            <m:t>+</m:t>
                          </m:r>
                          <m:r>
                            <a:rPr lang="en-US" b="0" i="1" smtClean="0">
                              <a:latin typeface="Cambria Math" charset="0"/>
                            </a:rPr>
                            <m:t>𝑚𝑎𝑥</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10</m:t>
                              </m:r>
                            </m:e>
                            <m:sup>
                              <m:d>
                                <m:dPr>
                                  <m:ctrlPr>
                                    <a:rPr lang="en-US" b="0" i="1" smtClean="0">
                                      <a:latin typeface="Cambria Math" charset="0"/>
                                    </a:rPr>
                                  </m:ctrlPr>
                                </m:dPr>
                                <m:e>
                                  <m:r>
                                    <a:rPr lang="en-US" b="0" i="1" smtClean="0">
                                      <a:latin typeface="Cambria Math" charset="0"/>
                                    </a:rPr>
                                    <m:t>𝑙𝑜𝑔</m:t>
                                  </m:r>
                                  <m:f>
                                    <m:fPr>
                                      <m:ctrlPr>
                                        <a:rPr lang="mr-IN" b="0" i="1" smtClean="0">
                                          <a:latin typeface="Cambria Math" charset="0"/>
                                        </a:rPr>
                                      </m:ctrlPr>
                                    </m:fPr>
                                    <m:num>
                                      <m:r>
                                        <a:rPr lang="en-US" b="0" i="1" smtClean="0">
                                          <a:latin typeface="Cambria Math" charset="0"/>
                                        </a:rPr>
                                        <m:t>𝐸𝐶</m:t>
                                      </m:r>
                                      <m:r>
                                        <a:rPr lang="en-US" b="0" i="1" smtClean="0">
                                          <a:latin typeface="Cambria Math" charset="0"/>
                                        </a:rPr>
                                        <m:t>50</m:t>
                                      </m:r>
                                    </m:num>
                                    <m:den>
                                      <m:r>
                                        <a:rPr lang="en-US" b="0" i="1" smtClean="0">
                                          <a:latin typeface="Cambria Math" charset="0"/>
                                        </a:rPr>
                                        <m:t>𝑐𝑜𝑛𝑐𝑒𝑛𝑡𝑟𝑎𝑡𝑖𝑜𝑛</m:t>
                                      </m:r>
                                    </m:den>
                                  </m:f>
                                </m:e>
                              </m:d>
                              <m:r>
                                <a:rPr lang="en-US" b="0" i="1" smtClean="0">
                                  <a:latin typeface="Cambria Math" charset="0"/>
                                </a:rPr>
                                <m:t>∗</m:t>
                              </m:r>
                              <m:r>
                                <a:rPr lang="en-US" b="0" i="1" smtClean="0">
                                  <a:latin typeface="Cambria Math" charset="0"/>
                                </a:rPr>
                                <m:t>𝐻𝑖𝑙𝑙</m:t>
                              </m:r>
                            </m:sup>
                          </m:sSup>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211979" y="1855776"/>
                <a:ext cx="5431604" cy="669286"/>
              </a:xfrm>
              <a:prstGeom prst="rect">
                <a:avLst/>
              </a:prstGeom>
              <a:blipFill rotWithShape="0">
                <a:blip r:embed="rId3"/>
                <a:stretch>
                  <a:fillRect/>
                </a:stretch>
              </a:blipFill>
              <a:ln w="19050">
                <a:solidFill>
                  <a:srgbClr val="0070C0"/>
                </a:solidFill>
              </a:ln>
            </p:spPr>
            <p:txBody>
              <a:bodyPr/>
              <a:lstStyle/>
              <a:p>
                <a:r>
                  <a:rPr lang="en-US">
                    <a:noFill/>
                  </a:rPr>
                  <a:t> </a:t>
                </a:r>
              </a:p>
            </p:txBody>
          </p:sp>
        </mc:Fallback>
      </mc:AlternateContent>
      <p:sp>
        <p:nvSpPr>
          <p:cNvPr id="10" name="TextBox 9"/>
          <p:cNvSpPr txBox="1"/>
          <p:nvPr/>
        </p:nvSpPr>
        <p:spPr>
          <a:xfrm>
            <a:off x="8375997" y="3009932"/>
            <a:ext cx="2751770" cy="2031325"/>
          </a:xfrm>
          <a:prstGeom prst="rect">
            <a:avLst/>
          </a:prstGeom>
          <a:noFill/>
        </p:spPr>
        <p:txBody>
          <a:bodyPr wrap="square" rtlCol="0">
            <a:spAutoFit/>
          </a:bodyPr>
          <a:lstStyle/>
          <a:p>
            <a:pPr marL="285750" indent="-285750">
              <a:buFont typeface="Arial" charset="0"/>
              <a:buChar char="•"/>
            </a:pPr>
            <a:r>
              <a:rPr lang="en-US" dirty="0"/>
              <a:t>m</a:t>
            </a:r>
            <a:r>
              <a:rPr lang="en-US" dirty="0" smtClean="0"/>
              <a:t>ax: Maximum activity</a:t>
            </a:r>
          </a:p>
          <a:p>
            <a:pPr marL="285750" indent="-285750">
              <a:buFont typeface="Arial" charset="0"/>
              <a:buChar char="•"/>
            </a:pPr>
            <a:r>
              <a:rPr lang="en-US" dirty="0"/>
              <a:t>m</a:t>
            </a:r>
            <a:r>
              <a:rPr lang="en-US" dirty="0" smtClean="0"/>
              <a:t>in: Minimum activity</a:t>
            </a:r>
          </a:p>
          <a:p>
            <a:pPr marL="285750" indent="-285750">
              <a:buFont typeface="Arial" charset="0"/>
              <a:buChar char="•"/>
            </a:pPr>
            <a:r>
              <a:rPr lang="en-US" dirty="0" smtClean="0"/>
              <a:t>Hill coefficient: Slope of the curve</a:t>
            </a:r>
          </a:p>
          <a:p>
            <a:pPr marL="285750" indent="-285750">
              <a:buFont typeface="Arial" charset="0"/>
              <a:buChar char="•"/>
            </a:pPr>
            <a:r>
              <a:rPr lang="en-US" dirty="0" smtClean="0"/>
              <a:t>EC50: concentration at which half maximal effect is reached</a:t>
            </a: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8" name="Slide Number Placeholder 7"/>
          <p:cNvSpPr>
            <a:spLocks noGrp="1"/>
          </p:cNvSpPr>
          <p:nvPr>
            <p:ph type="sldNum" sz="quarter" idx="12"/>
          </p:nvPr>
        </p:nvSpPr>
        <p:spPr/>
        <p:txBody>
          <a:bodyPr/>
          <a:lstStyle/>
          <a:p>
            <a:fld id="{A29F4B3C-5FC6-204B-ABA6-62178D919B52}" type="slidenum">
              <a:rPr lang="en-US" smtClean="0"/>
              <a:t>18</a:t>
            </a:fld>
            <a:endParaRPr lang="en-US"/>
          </a:p>
        </p:txBody>
      </p:sp>
    </p:spTree>
    <p:extLst>
      <p:ext uri="{BB962C8B-B14F-4D97-AF65-F5344CB8AC3E}">
        <p14:creationId xmlns:p14="http://schemas.microsoft.com/office/powerpoint/2010/main" val="13540209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8937" y="481263"/>
            <a:ext cx="2564998" cy="584775"/>
          </a:xfrm>
          <a:prstGeom prst="rect">
            <a:avLst/>
          </a:prstGeom>
          <a:noFill/>
        </p:spPr>
        <p:txBody>
          <a:bodyPr wrap="none" rtlCol="0">
            <a:spAutoFit/>
          </a:bodyPr>
          <a:lstStyle/>
          <a:p>
            <a:r>
              <a:rPr lang="en-US" sz="3200" dirty="0" smtClean="0"/>
              <a:t>False Positives</a:t>
            </a:r>
            <a:endParaRPr lang="en-US" sz="3200" dirty="0"/>
          </a:p>
        </p:txBody>
      </p:sp>
      <p:sp>
        <p:nvSpPr>
          <p:cNvPr id="5" name="TextBox 4"/>
          <p:cNvSpPr txBox="1"/>
          <p:nvPr/>
        </p:nvSpPr>
        <p:spPr>
          <a:xfrm>
            <a:off x="1010653" y="1276562"/>
            <a:ext cx="7030943" cy="830997"/>
          </a:xfrm>
          <a:prstGeom prst="rect">
            <a:avLst/>
          </a:prstGeom>
          <a:noFill/>
        </p:spPr>
        <p:txBody>
          <a:bodyPr wrap="square" rtlCol="0">
            <a:spAutoFit/>
          </a:bodyPr>
          <a:lstStyle/>
          <a:p>
            <a:r>
              <a:rPr lang="en-US" sz="2400" dirty="0" smtClean="0"/>
              <a:t>In every screen </a:t>
            </a:r>
            <a:r>
              <a:rPr lang="en-US" sz="2400" dirty="0" smtClean="0"/>
              <a:t>one finds compounds </a:t>
            </a:r>
            <a:r>
              <a:rPr lang="en-US" sz="2400" dirty="0" smtClean="0"/>
              <a:t>which interfere with the specific screening technology due to</a:t>
            </a:r>
            <a:endParaRPr lang="en-US" sz="2400" dirty="0"/>
          </a:p>
        </p:txBody>
      </p:sp>
      <p:sp>
        <p:nvSpPr>
          <p:cNvPr id="6" name="TextBox 5"/>
          <p:cNvSpPr txBox="1"/>
          <p:nvPr/>
        </p:nvSpPr>
        <p:spPr>
          <a:xfrm>
            <a:off x="1010653" y="2318084"/>
            <a:ext cx="5902065" cy="2215991"/>
          </a:xfrm>
          <a:prstGeom prst="rect">
            <a:avLst/>
          </a:prstGeom>
          <a:noFill/>
        </p:spPr>
        <p:txBody>
          <a:bodyPr wrap="none" rtlCol="0">
            <a:spAutoFit/>
          </a:bodyPr>
          <a:lstStyle/>
          <a:p>
            <a:pPr marL="285750" indent="-285750">
              <a:buFont typeface="Arial" charset="0"/>
              <a:buChar char="•"/>
            </a:pPr>
            <a:r>
              <a:rPr lang="en-US" sz="2400" dirty="0" smtClean="0"/>
              <a:t>Quenching</a:t>
            </a:r>
          </a:p>
          <a:p>
            <a:pPr marL="285750" indent="-285750">
              <a:buFont typeface="Arial" charset="0"/>
              <a:buChar char="•"/>
            </a:pPr>
            <a:r>
              <a:rPr lang="en-US" sz="2400" dirty="0" smtClean="0"/>
              <a:t>Aggregation</a:t>
            </a:r>
          </a:p>
          <a:p>
            <a:pPr marL="285750" indent="-285750">
              <a:buFont typeface="Arial" charset="0"/>
              <a:buChar char="•"/>
            </a:pPr>
            <a:r>
              <a:rPr lang="en-US" sz="2400" dirty="0" smtClean="0"/>
              <a:t>Chemical reactivity</a:t>
            </a:r>
          </a:p>
          <a:p>
            <a:pPr marL="285750" indent="-285750">
              <a:buFont typeface="Arial" charset="0"/>
              <a:buChar char="•"/>
            </a:pPr>
            <a:r>
              <a:rPr lang="en-US" sz="2400" dirty="0" smtClean="0"/>
              <a:t>Impurities from synthesis steps (metal ions)</a:t>
            </a:r>
          </a:p>
          <a:p>
            <a:pPr marL="285750" indent="-285750">
              <a:buFont typeface="Arial" charset="0"/>
              <a:buChar char="•"/>
            </a:pPr>
            <a:r>
              <a:rPr lang="en-US" sz="2400" dirty="0" smtClean="0"/>
              <a:t>Other reasons</a:t>
            </a:r>
          </a:p>
          <a:p>
            <a:endParaRPr lang="en-US" dirty="0"/>
          </a:p>
        </p:txBody>
      </p:sp>
      <p:grpSp>
        <p:nvGrpSpPr>
          <p:cNvPr id="8" name="Group 7"/>
          <p:cNvGrpSpPr/>
          <p:nvPr/>
        </p:nvGrpSpPr>
        <p:grpSpPr>
          <a:xfrm>
            <a:off x="8559549" y="1276562"/>
            <a:ext cx="3037170" cy="2763450"/>
            <a:chOff x="726199" y="523275"/>
            <a:chExt cx="3037170" cy="2763450"/>
          </a:xfrm>
        </p:grpSpPr>
        <p:sp>
          <p:nvSpPr>
            <p:cNvPr id="9" name="Rectangle 8"/>
            <p:cNvSpPr/>
            <p:nvPr/>
          </p:nvSpPr>
          <p:spPr>
            <a:xfrm>
              <a:off x="2148050" y="664975"/>
              <a:ext cx="442750" cy="307777"/>
            </a:xfrm>
            <a:prstGeom prst="rect">
              <a:avLst/>
            </a:prstGeom>
          </p:spPr>
          <p:txBody>
            <a:bodyPr wrap="none">
              <a:spAutoFit/>
            </a:bodyPr>
            <a:lstStyle/>
            <a:p>
              <a:r>
                <a:rPr lang="en-US" sz="1400" b="1" baseline="30000" dirty="0">
                  <a:latin typeface="Times New Roman" pitchFamily="18" charset="0"/>
                  <a:cs typeface="Times New Roman" pitchFamily="18" charset="0"/>
                </a:rPr>
                <a:t>1</a:t>
              </a:r>
              <a:r>
                <a:rPr lang="en-US" sz="1400" b="1" dirty="0">
                  <a:latin typeface="Times New Roman" pitchFamily="18" charset="0"/>
                  <a:cs typeface="Times New Roman" pitchFamily="18" charset="0"/>
                </a:rPr>
                <a:t>O</a:t>
              </a:r>
              <a:r>
                <a:rPr lang="en-US" sz="1400" b="1" baseline="-25000" dirty="0">
                  <a:latin typeface="Times New Roman" pitchFamily="18" charset="0"/>
                  <a:cs typeface="Times New Roman" pitchFamily="18" charset="0"/>
                </a:rPr>
                <a:t>2</a:t>
              </a:r>
              <a:endParaRPr lang="en-US" sz="1400" dirty="0">
                <a:latin typeface="Times New Roman" pitchFamily="18" charset="0"/>
                <a:cs typeface="Times New Roman" pitchFamily="18" charset="0"/>
              </a:endParaRPr>
            </a:p>
          </p:txBody>
        </p:sp>
        <p:grpSp>
          <p:nvGrpSpPr>
            <p:cNvPr id="10" name="Group 9"/>
            <p:cNvGrpSpPr/>
            <p:nvPr/>
          </p:nvGrpSpPr>
          <p:grpSpPr>
            <a:xfrm>
              <a:off x="776680" y="762000"/>
              <a:ext cx="2880920" cy="1001404"/>
              <a:chOff x="776680" y="762000"/>
              <a:chExt cx="2880920" cy="1001404"/>
            </a:xfrm>
          </p:grpSpPr>
          <p:grpSp>
            <p:nvGrpSpPr>
              <p:cNvPr id="26" name="Group 25"/>
              <p:cNvGrpSpPr/>
              <p:nvPr/>
            </p:nvGrpSpPr>
            <p:grpSpPr>
              <a:xfrm>
                <a:off x="2839872" y="1191904"/>
                <a:ext cx="817728" cy="571500"/>
                <a:chOff x="6047096" y="1352836"/>
                <a:chExt cx="817728" cy="571500"/>
              </a:xfrm>
            </p:grpSpPr>
            <p:sp>
              <p:nvSpPr>
                <p:cNvPr id="33" name="Oval 32"/>
                <p:cNvSpPr/>
                <p:nvPr/>
              </p:nvSpPr>
              <p:spPr>
                <a:xfrm>
                  <a:off x="6255224" y="1352836"/>
                  <a:ext cx="609600" cy="571500"/>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34" name="Chevron 33"/>
                <p:cNvSpPr/>
                <p:nvPr/>
              </p:nvSpPr>
              <p:spPr>
                <a:xfrm>
                  <a:off x="6047096" y="1559256"/>
                  <a:ext cx="228600" cy="228600"/>
                </a:xfrm>
                <a:prstGeom prst="chevron">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7" name="Group 26"/>
              <p:cNvGrpSpPr/>
              <p:nvPr/>
            </p:nvGrpSpPr>
            <p:grpSpPr>
              <a:xfrm>
                <a:off x="1361382" y="1181100"/>
                <a:ext cx="897754" cy="571500"/>
                <a:chOff x="3989264" y="1352836"/>
                <a:chExt cx="897754" cy="571500"/>
              </a:xfrm>
            </p:grpSpPr>
            <p:sp>
              <p:nvSpPr>
                <p:cNvPr id="31" name="Pentagon 30"/>
                <p:cNvSpPr/>
                <p:nvPr/>
              </p:nvSpPr>
              <p:spPr>
                <a:xfrm>
                  <a:off x="4532882" y="1562100"/>
                  <a:ext cx="354136" cy="228600"/>
                </a:xfrm>
                <a:prstGeom prst="homePlat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989264" y="1352836"/>
                  <a:ext cx="609600" cy="5715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grpSp>
          <p:sp>
            <p:nvSpPr>
              <p:cNvPr id="28" name="Lightning Bolt 27"/>
              <p:cNvSpPr/>
              <p:nvPr/>
            </p:nvSpPr>
            <p:spPr>
              <a:xfrm rot="20754451">
                <a:off x="1004956" y="999983"/>
                <a:ext cx="425099" cy="362236"/>
              </a:xfrm>
              <a:prstGeom prst="lightningBol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76680" y="762000"/>
                <a:ext cx="747320" cy="307777"/>
              </a:xfrm>
              <a:prstGeom prst="rect">
                <a:avLst/>
              </a:prstGeom>
            </p:spPr>
            <p:txBody>
              <a:bodyPr wrap="none">
                <a:spAutoFit/>
              </a:bodyPr>
              <a:lstStyle/>
              <a:p>
                <a:r>
                  <a:rPr lang="en-US" sz="1400" b="1" dirty="0" smtClean="0">
                    <a:latin typeface="Times New Roman" pitchFamily="18" charset="0"/>
                    <a:cs typeface="Times New Roman" pitchFamily="18" charset="0"/>
                  </a:rPr>
                  <a:t>680 nm</a:t>
                </a:r>
                <a:endParaRPr lang="en-US" sz="1400" b="1" dirty="0">
                  <a:latin typeface="Times New Roman" pitchFamily="18" charset="0"/>
                  <a:cs typeface="Times New Roman" pitchFamily="18" charset="0"/>
                </a:endParaRPr>
              </a:p>
            </p:txBody>
          </p:sp>
          <p:cxnSp>
            <p:nvCxnSpPr>
              <p:cNvPr id="30" name="Straight Arrow Connector 29"/>
              <p:cNvCxnSpPr/>
              <p:nvPr/>
            </p:nvCxnSpPr>
            <p:spPr>
              <a:xfrm flipV="1">
                <a:off x="1838221" y="953680"/>
                <a:ext cx="354136" cy="2855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914400" y="1912960"/>
              <a:ext cx="2278199" cy="1073977"/>
              <a:chOff x="914400" y="1912960"/>
              <a:chExt cx="2278199" cy="1073977"/>
            </a:xfrm>
          </p:grpSpPr>
          <p:grpSp>
            <p:nvGrpSpPr>
              <p:cNvPr id="15" name="Group 14"/>
              <p:cNvGrpSpPr/>
              <p:nvPr/>
            </p:nvGrpSpPr>
            <p:grpSpPr>
              <a:xfrm>
                <a:off x="2374871" y="2415437"/>
                <a:ext cx="817728" cy="571500"/>
                <a:chOff x="6006152" y="1352836"/>
                <a:chExt cx="817728" cy="571500"/>
              </a:xfrm>
              <a:effectLst>
                <a:glow rad="228600">
                  <a:schemeClr val="accent2">
                    <a:satMod val="175000"/>
                    <a:alpha val="40000"/>
                  </a:schemeClr>
                </a:glow>
              </a:effectLst>
            </p:grpSpPr>
            <p:sp>
              <p:nvSpPr>
                <p:cNvPr id="24" name="Oval 23"/>
                <p:cNvSpPr/>
                <p:nvPr/>
              </p:nvSpPr>
              <p:spPr>
                <a:xfrm>
                  <a:off x="6214280" y="1352836"/>
                  <a:ext cx="609600" cy="571500"/>
                </a:xfrm>
                <a:prstGeom prst="ellipse">
                  <a:avLst/>
                </a:prstGeom>
                <a:solidFill>
                  <a:srgbClr val="FF0000"/>
                </a:solidFill>
                <a:ln>
                  <a:noFill/>
                </a:ln>
                <a:effectLst>
                  <a:glow rad="228600">
                    <a:schemeClr val="accent2">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25" name="Chevron 24"/>
                <p:cNvSpPr/>
                <p:nvPr/>
              </p:nvSpPr>
              <p:spPr>
                <a:xfrm>
                  <a:off x="6006152" y="1559256"/>
                  <a:ext cx="228600" cy="228600"/>
                </a:xfrm>
                <a:prstGeom prst="chevron">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6" name="Group 15"/>
              <p:cNvGrpSpPr/>
              <p:nvPr/>
            </p:nvGrpSpPr>
            <p:grpSpPr>
              <a:xfrm>
                <a:off x="914400" y="1912960"/>
                <a:ext cx="1769035" cy="1060329"/>
                <a:chOff x="5191185" y="350837"/>
                <a:chExt cx="1769035" cy="1060329"/>
              </a:xfrm>
            </p:grpSpPr>
            <p:grpSp>
              <p:nvGrpSpPr>
                <p:cNvPr id="17" name="Group 16"/>
                <p:cNvGrpSpPr/>
                <p:nvPr/>
              </p:nvGrpSpPr>
              <p:grpSpPr>
                <a:xfrm>
                  <a:off x="5793828" y="839666"/>
                  <a:ext cx="921789" cy="571500"/>
                  <a:chOff x="3989264" y="1352836"/>
                  <a:chExt cx="921789" cy="571500"/>
                </a:xfrm>
              </p:grpSpPr>
              <p:sp>
                <p:nvSpPr>
                  <p:cNvPr id="22" name="Pentagon 21"/>
                  <p:cNvSpPr/>
                  <p:nvPr/>
                </p:nvSpPr>
                <p:spPr>
                  <a:xfrm>
                    <a:off x="4556917" y="1575748"/>
                    <a:ext cx="354136" cy="228600"/>
                  </a:xfrm>
                  <a:prstGeom prst="homePlat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989264" y="1352836"/>
                    <a:ext cx="609600" cy="5715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grpSp>
            <p:sp>
              <p:nvSpPr>
                <p:cNvPr id="18" name="Lightning Bolt 17"/>
                <p:cNvSpPr/>
                <p:nvPr/>
              </p:nvSpPr>
              <p:spPr>
                <a:xfrm rot="20754451">
                  <a:off x="5437402" y="658549"/>
                  <a:ext cx="425099" cy="362236"/>
                </a:xfrm>
                <a:prstGeom prst="lightningBol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191185" y="384169"/>
                  <a:ext cx="747320" cy="307777"/>
                </a:xfrm>
                <a:prstGeom prst="rect">
                  <a:avLst/>
                </a:prstGeom>
              </p:spPr>
              <p:txBody>
                <a:bodyPr wrap="none">
                  <a:spAutoFit/>
                </a:bodyPr>
                <a:lstStyle/>
                <a:p>
                  <a:r>
                    <a:rPr lang="en-US" sz="1400" b="1" dirty="0" smtClean="0">
                      <a:latin typeface="Times New Roman" pitchFamily="18" charset="0"/>
                      <a:cs typeface="Times New Roman" pitchFamily="18" charset="0"/>
                    </a:rPr>
                    <a:t>680 nm</a:t>
                  </a:r>
                  <a:endParaRPr lang="en-US" sz="1400" b="1" dirty="0">
                    <a:latin typeface="Times New Roman" pitchFamily="18" charset="0"/>
                    <a:cs typeface="Times New Roman" pitchFamily="18" charset="0"/>
                  </a:endParaRPr>
                </a:p>
              </p:txBody>
            </p:sp>
            <p:sp>
              <p:nvSpPr>
                <p:cNvPr id="20" name="Rectangle 19"/>
                <p:cNvSpPr/>
                <p:nvPr/>
              </p:nvSpPr>
              <p:spPr>
                <a:xfrm>
                  <a:off x="6517470" y="350837"/>
                  <a:ext cx="442750" cy="307777"/>
                </a:xfrm>
                <a:prstGeom prst="rect">
                  <a:avLst/>
                </a:prstGeom>
              </p:spPr>
              <p:txBody>
                <a:bodyPr wrap="none">
                  <a:spAutoFit/>
                </a:bodyPr>
                <a:lstStyle/>
                <a:p>
                  <a:r>
                    <a:rPr lang="en-US" sz="1400" b="1" baseline="30000" dirty="0">
                      <a:latin typeface="Times New Roman" pitchFamily="18" charset="0"/>
                      <a:cs typeface="Times New Roman" pitchFamily="18" charset="0"/>
                    </a:rPr>
                    <a:t>1</a:t>
                  </a:r>
                  <a:r>
                    <a:rPr lang="en-US" sz="1400" b="1" dirty="0">
                      <a:latin typeface="Times New Roman" pitchFamily="18" charset="0"/>
                      <a:cs typeface="Times New Roman" pitchFamily="18" charset="0"/>
                    </a:rPr>
                    <a:t>O</a:t>
                  </a:r>
                  <a:r>
                    <a:rPr lang="en-US" sz="1400" b="1" baseline="-25000" dirty="0">
                      <a:latin typeface="Times New Roman" pitchFamily="18" charset="0"/>
                      <a:cs typeface="Times New Roman" pitchFamily="18" charset="0"/>
                    </a:rPr>
                    <a:t>2</a:t>
                  </a:r>
                  <a:endParaRPr lang="en-US" sz="1400" dirty="0">
                    <a:latin typeface="Times New Roman" pitchFamily="18" charset="0"/>
                    <a:cs typeface="Times New Roman" pitchFamily="18" charset="0"/>
                  </a:endParaRPr>
                </a:p>
              </p:txBody>
            </p:sp>
            <p:cxnSp>
              <p:nvCxnSpPr>
                <p:cNvPr id="21" name="Straight Arrow Connector 20"/>
                <p:cNvCxnSpPr/>
                <p:nvPr/>
              </p:nvCxnSpPr>
              <p:spPr>
                <a:xfrm flipV="1">
                  <a:off x="6270667" y="612246"/>
                  <a:ext cx="354136" cy="2855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12" name="Straight Arrow Connector 11"/>
            <p:cNvCxnSpPr/>
            <p:nvPr/>
          </p:nvCxnSpPr>
          <p:spPr>
            <a:xfrm>
              <a:off x="2606433" y="2193441"/>
              <a:ext cx="212817" cy="2664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26199" y="523275"/>
              <a:ext cx="3037170" cy="13817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26199" y="1905000"/>
              <a:ext cx="3037170" cy="13817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36" name="Slide Number Placeholder 35"/>
          <p:cNvSpPr>
            <a:spLocks noGrp="1"/>
          </p:cNvSpPr>
          <p:nvPr>
            <p:ph type="sldNum" sz="quarter" idx="12"/>
          </p:nvPr>
        </p:nvSpPr>
        <p:spPr/>
        <p:txBody>
          <a:bodyPr/>
          <a:lstStyle/>
          <a:p>
            <a:fld id="{A29F4B3C-5FC6-204B-ABA6-62178D919B52}" type="slidenum">
              <a:rPr lang="en-US" smtClean="0"/>
              <a:t>19</a:t>
            </a:fld>
            <a:endParaRPr lang="en-US"/>
          </a:p>
        </p:txBody>
      </p:sp>
    </p:spTree>
    <p:extLst>
      <p:ext uri="{BB962C8B-B14F-4D97-AF65-F5344CB8AC3E}">
        <p14:creationId xmlns:p14="http://schemas.microsoft.com/office/powerpoint/2010/main" val="1014028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752355"/>
            <a:ext cx="1612942" cy="461665"/>
          </a:xfrm>
          <a:prstGeom prst="rect">
            <a:avLst/>
          </a:prstGeom>
          <a:noFill/>
        </p:spPr>
        <p:txBody>
          <a:bodyPr wrap="none" rtlCol="0">
            <a:spAutoFit/>
          </a:bodyPr>
          <a:lstStyle/>
          <a:p>
            <a:r>
              <a:rPr lang="en-US" sz="2400" dirty="0" smtClean="0"/>
              <a:t>Hit Finding:</a:t>
            </a:r>
            <a:endParaRPr lang="en-US" sz="2400" dirty="0"/>
          </a:p>
        </p:txBody>
      </p:sp>
      <p:sp>
        <p:nvSpPr>
          <p:cNvPr id="5" name="TextBox 4"/>
          <p:cNvSpPr txBox="1"/>
          <p:nvPr/>
        </p:nvSpPr>
        <p:spPr>
          <a:xfrm>
            <a:off x="914400" y="1703110"/>
            <a:ext cx="9861630" cy="3416320"/>
          </a:xfrm>
          <a:prstGeom prst="rect">
            <a:avLst/>
          </a:prstGeom>
          <a:noFill/>
        </p:spPr>
        <p:txBody>
          <a:bodyPr wrap="square" rtlCol="0">
            <a:spAutoFit/>
          </a:bodyPr>
          <a:lstStyle/>
          <a:p>
            <a:pPr marL="285750" indent="-285750">
              <a:buFont typeface="Arial" charset="0"/>
              <a:buChar char="•"/>
            </a:pPr>
            <a:r>
              <a:rPr lang="en-US" sz="2400" dirty="0" smtClean="0"/>
              <a:t>A hit is defined as a compound which shows activity on the target of interest and which has the potential to be further optimized into a drug </a:t>
            </a:r>
            <a:r>
              <a:rPr lang="en-US" sz="2400" dirty="0" smtClean="0"/>
              <a:t>candidate</a:t>
            </a:r>
          </a:p>
          <a:p>
            <a:pPr marL="285750" indent="-285750">
              <a:buFont typeface="Arial" charset="0"/>
              <a:buChar char="•"/>
            </a:pPr>
            <a:endParaRPr lang="en-US" sz="2400" dirty="0" smtClean="0"/>
          </a:p>
          <a:p>
            <a:pPr marL="285750" indent="-285750">
              <a:buFont typeface="Arial" charset="0"/>
              <a:buChar char="•"/>
            </a:pPr>
            <a:r>
              <a:rPr lang="en-US" sz="2400" dirty="0" smtClean="0"/>
              <a:t>There are several strategies and technologies available for hit finding:</a:t>
            </a:r>
          </a:p>
          <a:p>
            <a:pPr marL="742950" lvl="1" indent="-285750">
              <a:buFont typeface="Arial" charset="0"/>
              <a:buChar char="•"/>
            </a:pPr>
            <a:r>
              <a:rPr lang="en-US" sz="2400" dirty="0" smtClean="0"/>
              <a:t>High-Throughput Screening</a:t>
            </a:r>
          </a:p>
          <a:p>
            <a:pPr marL="742950" lvl="1" indent="-285750">
              <a:buFont typeface="Arial" charset="0"/>
              <a:buChar char="•"/>
            </a:pPr>
            <a:r>
              <a:rPr lang="en-US" sz="2400" dirty="0" smtClean="0"/>
              <a:t>Fragment-Based Drug Discovery</a:t>
            </a:r>
          </a:p>
          <a:p>
            <a:pPr marL="742950" lvl="1" indent="-285750">
              <a:buFont typeface="Arial" charset="0"/>
              <a:buChar char="•"/>
            </a:pPr>
            <a:r>
              <a:rPr lang="en-US" sz="2400" dirty="0" smtClean="0"/>
              <a:t>Virtual </a:t>
            </a:r>
            <a:r>
              <a:rPr lang="en-US" sz="2400" dirty="0" smtClean="0"/>
              <a:t>Screening</a:t>
            </a:r>
          </a:p>
          <a:p>
            <a:pPr marL="742950" lvl="1" indent="-285750">
              <a:buFont typeface="Arial" charset="0"/>
              <a:buChar char="•"/>
            </a:pPr>
            <a:r>
              <a:rPr lang="en-US" sz="2400" dirty="0" smtClean="0"/>
              <a:t>Knowledge-based approaches</a:t>
            </a:r>
            <a:endParaRPr lang="en-US" sz="2400" dirty="0" smtClean="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8" name="Slide Number Placeholder 7"/>
          <p:cNvSpPr>
            <a:spLocks noGrp="1"/>
          </p:cNvSpPr>
          <p:nvPr>
            <p:ph type="sldNum" sz="quarter" idx="12"/>
          </p:nvPr>
        </p:nvSpPr>
        <p:spPr/>
        <p:txBody>
          <a:bodyPr/>
          <a:lstStyle/>
          <a:p>
            <a:fld id="{A29F4B3C-5FC6-204B-ABA6-62178D919B52}" type="slidenum">
              <a:rPr lang="en-US" smtClean="0"/>
              <a:t>2</a:t>
            </a:fld>
            <a:endParaRPr lang="en-US"/>
          </a:p>
        </p:txBody>
      </p:sp>
    </p:spTree>
    <p:extLst>
      <p:ext uri="{BB962C8B-B14F-4D97-AF65-F5344CB8AC3E}">
        <p14:creationId xmlns:p14="http://schemas.microsoft.com/office/powerpoint/2010/main" val="4172651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44579" y="1159378"/>
            <a:ext cx="7234670" cy="4327022"/>
          </a:xfrm>
          <a:prstGeom prst="rect">
            <a:avLst/>
          </a:prstGeom>
        </p:spPr>
      </p:pic>
      <p:sp>
        <p:nvSpPr>
          <p:cNvPr id="6" name="TextBox 5"/>
          <p:cNvSpPr txBox="1"/>
          <p:nvPr/>
        </p:nvSpPr>
        <p:spPr>
          <a:xfrm>
            <a:off x="902368" y="5811253"/>
            <a:ext cx="10202601" cy="369332"/>
          </a:xfrm>
          <a:prstGeom prst="rect">
            <a:avLst/>
          </a:prstGeom>
          <a:noFill/>
        </p:spPr>
        <p:txBody>
          <a:bodyPr wrap="none" rtlCol="0">
            <a:spAutoFit/>
          </a:bodyPr>
          <a:lstStyle/>
          <a:p>
            <a:r>
              <a:rPr lang="en-US" dirty="0" smtClean="0"/>
              <a:t>Redox-Cyclers can produce H</a:t>
            </a:r>
            <a:r>
              <a:rPr lang="en-US" baseline="-25000" dirty="0" smtClean="0"/>
              <a:t>2</a:t>
            </a:r>
            <a:r>
              <a:rPr lang="en-US" dirty="0" smtClean="0"/>
              <a:t>O</a:t>
            </a:r>
            <a:r>
              <a:rPr lang="en-US" baseline="-25000" dirty="0" smtClean="0"/>
              <a:t>2</a:t>
            </a:r>
            <a:r>
              <a:rPr lang="en-US" dirty="0" smtClean="0"/>
              <a:t> under certain conditions which interferes with a wide range of HTS assays.</a:t>
            </a:r>
            <a:endParaRPr lang="en-US" dirty="0"/>
          </a:p>
        </p:txBody>
      </p:sp>
      <p:sp>
        <p:nvSpPr>
          <p:cNvPr id="7" name="TextBox 6"/>
          <p:cNvSpPr txBox="1"/>
          <p:nvPr/>
        </p:nvSpPr>
        <p:spPr>
          <a:xfrm>
            <a:off x="1125415" y="316523"/>
            <a:ext cx="10433539" cy="646331"/>
          </a:xfrm>
          <a:prstGeom prst="rect">
            <a:avLst/>
          </a:prstGeom>
          <a:noFill/>
        </p:spPr>
        <p:txBody>
          <a:bodyPr wrap="square" rtlCol="0">
            <a:spAutoFit/>
          </a:bodyPr>
          <a:lstStyle/>
          <a:p>
            <a:r>
              <a:rPr lang="en-US" dirty="0" smtClean="0"/>
              <a:t>Certain compound classes (structural motifs) are very prone to assay interference. These are called </a:t>
            </a:r>
            <a:r>
              <a:rPr lang="en-US" dirty="0" smtClean="0">
                <a:solidFill>
                  <a:srgbClr val="FF0000"/>
                </a:solidFill>
              </a:rPr>
              <a:t>frequent hitters</a:t>
            </a:r>
            <a:r>
              <a:rPr lang="en-US" dirty="0" smtClean="0"/>
              <a:t>.</a:t>
            </a: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9" name="Slide Number Placeholder 8"/>
          <p:cNvSpPr>
            <a:spLocks noGrp="1"/>
          </p:cNvSpPr>
          <p:nvPr>
            <p:ph type="sldNum" sz="quarter" idx="12"/>
          </p:nvPr>
        </p:nvSpPr>
        <p:spPr/>
        <p:txBody>
          <a:bodyPr/>
          <a:lstStyle/>
          <a:p>
            <a:fld id="{A29F4B3C-5FC6-204B-ABA6-62178D919B52}" type="slidenum">
              <a:rPr lang="en-US" smtClean="0"/>
              <a:t>20</a:t>
            </a:fld>
            <a:endParaRPr lang="en-US"/>
          </a:p>
        </p:txBody>
      </p:sp>
    </p:spTree>
    <p:extLst>
      <p:ext uri="{BB962C8B-B14F-4D97-AF65-F5344CB8AC3E}">
        <p14:creationId xmlns:p14="http://schemas.microsoft.com/office/powerpoint/2010/main" val="16439934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15666" y="409075"/>
            <a:ext cx="9813017" cy="5018657"/>
          </a:xfrm>
          <a:prstGeom prst="rect">
            <a:avLst/>
          </a:prstGeom>
        </p:spPr>
      </p:pic>
      <p:sp>
        <p:nvSpPr>
          <p:cNvPr id="5" name="Rectangle 4"/>
          <p:cNvSpPr/>
          <p:nvPr/>
        </p:nvSpPr>
        <p:spPr>
          <a:xfrm>
            <a:off x="866019" y="5999565"/>
            <a:ext cx="5156155" cy="369332"/>
          </a:xfrm>
          <a:prstGeom prst="rect">
            <a:avLst/>
          </a:prstGeom>
        </p:spPr>
        <p:txBody>
          <a:bodyPr wrap="none">
            <a:spAutoFit/>
          </a:bodyPr>
          <a:lstStyle/>
          <a:p>
            <a:r>
              <a:rPr lang="is-IS" b="0" i="0" dirty="0" smtClean="0">
                <a:solidFill>
                  <a:srgbClr val="642A8F"/>
                </a:solidFill>
                <a:effectLst/>
                <a:latin typeface="arial" charset="0"/>
                <a:hlinkClick r:id="rId3"/>
              </a:rPr>
              <a:t>Curr Opin Chem Biol. 2011 Feb; 15(1): 174–182.</a:t>
            </a: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8" name="Slide Number Placeholder 7"/>
          <p:cNvSpPr>
            <a:spLocks noGrp="1"/>
          </p:cNvSpPr>
          <p:nvPr>
            <p:ph type="sldNum" sz="quarter" idx="12"/>
          </p:nvPr>
        </p:nvSpPr>
        <p:spPr/>
        <p:txBody>
          <a:bodyPr/>
          <a:lstStyle/>
          <a:p>
            <a:fld id="{A29F4B3C-5FC6-204B-ABA6-62178D919B52}" type="slidenum">
              <a:rPr lang="en-US" smtClean="0"/>
              <a:t>21</a:t>
            </a:fld>
            <a:endParaRPr lang="en-US"/>
          </a:p>
        </p:txBody>
      </p:sp>
    </p:spTree>
    <p:extLst>
      <p:ext uri="{BB962C8B-B14F-4D97-AF65-F5344CB8AC3E}">
        <p14:creationId xmlns:p14="http://schemas.microsoft.com/office/powerpoint/2010/main" val="10052625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p:cNvGraphicFramePr>
            <a:graphicFrameLocks noChangeAspect="1"/>
          </p:cNvGraphicFramePr>
          <p:nvPr>
            <p:extLst>
              <p:ext uri="{D42A27DB-BD31-4B8C-83A1-F6EECF244321}">
                <p14:modId xmlns:p14="http://schemas.microsoft.com/office/powerpoint/2010/main" val="372446398"/>
              </p:ext>
            </p:extLst>
          </p:nvPr>
        </p:nvGraphicFramePr>
        <p:xfrm>
          <a:off x="899592" y="476672"/>
          <a:ext cx="2228850" cy="1600200"/>
        </p:xfrm>
        <a:graphic>
          <a:graphicData uri="http://schemas.openxmlformats.org/presentationml/2006/ole">
            <mc:AlternateContent xmlns:mc="http://schemas.openxmlformats.org/markup-compatibility/2006">
              <mc:Choice xmlns:v="urn:schemas-microsoft-com:vml" Requires="v">
                <p:oleObj spid="_x0000_s4842" name="MarvinOLE" r:id="rId3" imgW="2228760" imgH="1600200" progId="MarvinOLE.Document">
                  <p:embed/>
                </p:oleObj>
              </mc:Choice>
              <mc:Fallback>
                <p:oleObj name="MarvinOLE" r:id="rId3" imgW="2228760" imgH="1600200" progId="MarvinOLE.Document">
                  <p:embed/>
                  <p:pic>
                    <p:nvPicPr>
                      <p:cNvPr id="0" name=""/>
                      <p:cNvPicPr/>
                      <p:nvPr/>
                    </p:nvPicPr>
                    <p:blipFill>
                      <a:blip r:embed="rId4"/>
                      <a:stretch>
                        <a:fillRect/>
                      </a:stretch>
                    </p:blipFill>
                    <p:spPr>
                      <a:xfrm>
                        <a:off x="899592" y="476672"/>
                        <a:ext cx="2228850" cy="1600200"/>
                      </a:xfrm>
                      <a:prstGeom prst="rect">
                        <a:avLst/>
                      </a:prstGeom>
                    </p:spPr>
                  </p:pic>
                </p:oleObj>
              </mc:Fallback>
            </mc:AlternateContent>
          </a:graphicData>
        </a:graphic>
      </p:graphicFrame>
      <p:sp>
        <p:nvSpPr>
          <p:cNvPr id="5" name="Textfeld 4"/>
          <p:cNvSpPr txBox="1"/>
          <p:nvPr/>
        </p:nvSpPr>
        <p:spPr>
          <a:xfrm>
            <a:off x="385815" y="2172399"/>
            <a:ext cx="3256404" cy="369332"/>
          </a:xfrm>
          <a:prstGeom prst="rect">
            <a:avLst/>
          </a:prstGeom>
          <a:noFill/>
        </p:spPr>
        <p:txBody>
          <a:bodyPr wrap="none" rtlCol="0">
            <a:spAutoFit/>
          </a:bodyPr>
          <a:lstStyle/>
          <a:p>
            <a:r>
              <a:rPr lang="de-DE" dirty="0" err="1" smtClean="0"/>
              <a:t>Found</a:t>
            </a:r>
            <a:r>
              <a:rPr lang="de-DE" dirty="0" smtClean="0"/>
              <a:t> </a:t>
            </a:r>
            <a:r>
              <a:rPr lang="de-DE" dirty="0" err="1" smtClean="0"/>
              <a:t>as</a:t>
            </a:r>
            <a:r>
              <a:rPr lang="de-DE" dirty="0" smtClean="0"/>
              <a:t> </a:t>
            </a:r>
            <a:r>
              <a:rPr lang="de-DE" dirty="0" err="1" smtClean="0"/>
              <a:t>hit</a:t>
            </a:r>
            <a:r>
              <a:rPr lang="de-DE" dirty="0" smtClean="0"/>
              <a:t> in 63 </a:t>
            </a:r>
            <a:r>
              <a:rPr lang="de-DE" dirty="0" err="1" smtClean="0"/>
              <a:t>of</a:t>
            </a:r>
            <a:r>
              <a:rPr lang="de-DE" dirty="0" smtClean="0"/>
              <a:t> 175 </a:t>
            </a:r>
            <a:r>
              <a:rPr lang="de-DE" dirty="0" err="1" smtClean="0"/>
              <a:t>screens</a:t>
            </a:r>
            <a:endParaRPr lang="de-DE" dirty="0"/>
          </a:p>
        </p:txBody>
      </p:sp>
      <p:graphicFrame>
        <p:nvGraphicFramePr>
          <p:cNvPr id="7" name="Objekt 7"/>
          <p:cNvGraphicFramePr>
            <a:graphicFrameLocks noChangeAspect="1"/>
          </p:cNvGraphicFramePr>
          <p:nvPr>
            <p:extLst>
              <p:ext uri="{D42A27DB-BD31-4B8C-83A1-F6EECF244321}">
                <p14:modId xmlns:p14="http://schemas.microsoft.com/office/powerpoint/2010/main" val="59238131"/>
              </p:ext>
            </p:extLst>
          </p:nvPr>
        </p:nvGraphicFramePr>
        <p:xfrm>
          <a:off x="509067" y="3317630"/>
          <a:ext cx="2619375" cy="1971675"/>
        </p:xfrm>
        <a:graphic>
          <a:graphicData uri="http://schemas.openxmlformats.org/presentationml/2006/ole">
            <mc:AlternateContent xmlns:mc="http://schemas.openxmlformats.org/markup-compatibility/2006">
              <mc:Choice xmlns:v="urn:schemas-microsoft-com:vml" Requires="v">
                <p:oleObj spid="_x0000_s4843" name="MarvinOLE" r:id="rId5" imgW="2619360" imgH="1971720" progId="MarvinOLE.Document">
                  <p:embed/>
                </p:oleObj>
              </mc:Choice>
              <mc:Fallback>
                <p:oleObj name="MarvinOLE" r:id="rId5" imgW="2619360" imgH="1971720" progId="MarvinOLE.Document">
                  <p:embed/>
                  <p:pic>
                    <p:nvPicPr>
                      <p:cNvPr id="0" name=""/>
                      <p:cNvPicPr/>
                      <p:nvPr/>
                    </p:nvPicPr>
                    <p:blipFill>
                      <a:blip r:embed="rId6"/>
                      <a:stretch>
                        <a:fillRect/>
                      </a:stretch>
                    </p:blipFill>
                    <p:spPr>
                      <a:xfrm>
                        <a:off x="509067" y="3317630"/>
                        <a:ext cx="2619375" cy="1971675"/>
                      </a:xfrm>
                      <a:prstGeom prst="rect">
                        <a:avLst/>
                      </a:prstGeom>
                    </p:spPr>
                  </p:pic>
                </p:oleObj>
              </mc:Fallback>
            </mc:AlternateContent>
          </a:graphicData>
        </a:graphic>
      </p:graphicFrame>
      <p:sp>
        <p:nvSpPr>
          <p:cNvPr id="8" name="Textfeld 4"/>
          <p:cNvSpPr txBox="1"/>
          <p:nvPr/>
        </p:nvSpPr>
        <p:spPr>
          <a:xfrm>
            <a:off x="190552" y="5289305"/>
            <a:ext cx="3256404" cy="369332"/>
          </a:xfrm>
          <a:prstGeom prst="rect">
            <a:avLst/>
          </a:prstGeom>
          <a:noFill/>
        </p:spPr>
        <p:txBody>
          <a:bodyPr wrap="none" rtlCol="0">
            <a:spAutoFit/>
          </a:bodyPr>
          <a:lstStyle/>
          <a:p>
            <a:r>
              <a:rPr lang="de-DE" dirty="0" err="1" smtClean="0"/>
              <a:t>Found</a:t>
            </a:r>
            <a:r>
              <a:rPr lang="de-DE" dirty="0" smtClean="0"/>
              <a:t> </a:t>
            </a:r>
            <a:r>
              <a:rPr lang="de-DE" dirty="0" err="1" smtClean="0"/>
              <a:t>as</a:t>
            </a:r>
            <a:r>
              <a:rPr lang="de-DE" dirty="0" smtClean="0"/>
              <a:t> </a:t>
            </a:r>
            <a:r>
              <a:rPr lang="de-DE" dirty="0" err="1" smtClean="0"/>
              <a:t>hit</a:t>
            </a:r>
            <a:r>
              <a:rPr lang="de-DE" dirty="0" smtClean="0"/>
              <a:t> in 50 </a:t>
            </a:r>
            <a:r>
              <a:rPr lang="de-DE" dirty="0" err="1" smtClean="0"/>
              <a:t>of</a:t>
            </a:r>
            <a:r>
              <a:rPr lang="de-DE" dirty="0" smtClean="0"/>
              <a:t> 104 </a:t>
            </a:r>
            <a:r>
              <a:rPr lang="de-DE" dirty="0" err="1" smtClean="0"/>
              <a:t>screens</a:t>
            </a:r>
            <a:endParaRPr lang="de-DE" dirty="0"/>
          </a:p>
        </p:txBody>
      </p:sp>
      <p:graphicFrame>
        <p:nvGraphicFramePr>
          <p:cNvPr id="9" name="Objekt 1"/>
          <p:cNvGraphicFramePr>
            <a:graphicFrameLocks noChangeAspect="1"/>
          </p:cNvGraphicFramePr>
          <p:nvPr>
            <p:extLst>
              <p:ext uri="{D42A27DB-BD31-4B8C-83A1-F6EECF244321}">
                <p14:modId xmlns:p14="http://schemas.microsoft.com/office/powerpoint/2010/main" val="686439796"/>
              </p:ext>
            </p:extLst>
          </p:nvPr>
        </p:nvGraphicFramePr>
        <p:xfrm>
          <a:off x="4032873" y="240632"/>
          <a:ext cx="4265507" cy="1836240"/>
        </p:xfrm>
        <a:graphic>
          <a:graphicData uri="http://schemas.openxmlformats.org/presentationml/2006/ole">
            <mc:AlternateContent xmlns:mc="http://schemas.openxmlformats.org/markup-compatibility/2006">
              <mc:Choice xmlns:v="urn:schemas-microsoft-com:vml" Requires="v">
                <p:oleObj spid="_x0000_s4844" name="MarvinOLE" r:id="rId7" imgW="5686560" imgH="2448000" progId="MarvinOLE.Document">
                  <p:embed/>
                </p:oleObj>
              </mc:Choice>
              <mc:Fallback>
                <p:oleObj name="MarvinOLE" r:id="rId7" imgW="5686560" imgH="2448000" progId="MarvinOLE.Document">
                  <p:embed/>
                  <p:pic>
                    <p:nvPicPr>
                      <p:cNvPr id="0" name=""/>
                      <p:cNvPicPr/>
                      <p:nvPr/>
                    </p:nvPicPr>
                    <p:blipFill>
                      <a:blip r:embed="rId8"/>
                      <a:stretch>
                        <a:fillRect/>
                      </a:stretch>
                    </p:blipFill>
                    <p:spPr>
                      <a:xfrm>
                        <a:off x="4032873" y="240632"/>
                        <a:ext cx="4265507" cy="1836240"/>
                      </a:xfrm>
                      <a:prstGeom prst="rect">
                        <a:avLst/>
                      </a:prstGeom>
                    </p:spPr>
                  </p:pic>
                </p:oleObj>
              </mc:Fallback>
            </mc:AlternateContent>
          </a:graphicData>
        </a:graphic>
      </p:graphicFrame>
      <p:sp>
        <p:nvSpPr>
          <p:cNvPr id="11" name="Textfeld 4"/>
          <p:cNvSpPr txBox="1"/>
          <p:nvPr/>
        </p:nvSpPr>
        <p:spPr>
          <a:xfrm>
            <a:off x="4414791" y="2186171"/>
            <a:ext cx="3373424" cy="369332"/>
          </a:xfrm>
          <a:prstGeom prst="rect">
            <a:avLst/>
          </a:prstGeom>
          <a:noFill/>
        </p:spPr>
        <p:txBody>
          <a:bodyPr wrap="none" rtlCol="0">
            <a:spAutoFit/>
          </a:bodyPr>
          <a:lstStyle/>
          <a:p>
            <a:r>
              <a:rPr lang="de-DE" dirty="0" err="1" smtClean="0"/>
              <a:t>Found</a:t>
            </a:r>
            <a:r>
              <a:rPr lang="de-DE" dirty="0" smtClean="0"/>
              <a:t> </a:t>
            </a:r>
            <a:r>
              <a:rPr lang="de-DE" dirty="0" err="1" smtClean="0"/>
              <a:t>as</a:t>
            </a:r>
            <a:r>
              <a:rPr lang="de-DE" dirty="0" smtClean="0"/>
              <a:t> </a:t>
            </a:r>
            <a:r>
              <a:rPr lang="de-DE" dirty="0" err="1" smtClean="0"/>
              <a:t>hit</a:t>
            </a:r>
            <a:r>
              <a:rPr lang="de-DE" dirty="0" smtClean="0"/>
              <a:t> in 124 </a:t>
            </a:r>
            <a:r>
              <a:rPr lang="de-DE" dirty="0" err="1" smtClean="0"/>
              <a:t>of</a:t>
            </a:r>
            <a:r>
              <a:rPr lang="de-DE" dirty="0" smtClean="0"/>
              <a:t> 185 </a:t>
            </a:r>
            <a:r>
              <a:rPr lang="de-DE" dirty="0" err="1" smtClean="0"/>
              <a:t>screens</a:t>
            </a:r>
            <a:endParaRPr lang="de-DE" dirty="0"/>
          </a:p>
        </p:txBody>
      </p:sp>
      <p:graphicFrame>
        <p:nvGraphicFramePr>
          <p:cNvPr id="12" name="Objekt 3"/>
          <p:cNvGraphicFramePr>
            <a:graphicFrameLocks noChangeAspect="1"/>
          </p:cNvGraphicFramePr>
          <p:nvPr>
            <p:extLst>
              <p:ext uri="{D42A27DB-BD31-4B8C-83A1-F6EECF244321}">
                <p14:modId xmlns:p14="http://schemas.microsoft.com/office/powerpoint/2010/main" val="481192847"/>
              </p:ext>
            </p:extLst>
          </p:nvPr>
        </p:nvGraphicFramePr>
        <p:xfrm>
          <a:off x="4579407" y="3244347"/>
          <a:ext cx="2171700" cy="1714500"/>
        </p:xfrm>
        <a:graphic>
          <a:graphicData uri="http://schemas.openxmlformats.org/presentationml/2006/ole">
            <mc:AlternateContent xmlns:mc="http://schemas.openxmlformats.org/markup-compatibility/2006">
              <mc:Choice xmlns:v="urn:schemas-microsoft-com:vml" Requires="v">
                <p:oleObj spid="_x0000_s4845" name="MarvinOLE" r:id="rId9" imgW="2171880" imgH="1714680" progId="MarvinOLE.Document">
                  <p:embed/>
                </p:oleObj>
              </mc:Choice>
              <mc:Fallback>
                <p:oleObj name="MarvinOLE" r:id="rId9" imgW="2171880" imgH="1714680" progId="MarvinOLE.Document">
                  <p:embed/>
                  <p:pic>
                    <p:nvPicPr>
                      <p:cNvPr id="0" name=""/>
                      <p:cNvPicPr/>
                      <p:nvPr/>
                    </p:nvPicPr>
                    <p:blipFill>
                      <a:blip r:embed="rId10"/>
                      <a:stretch>
                        <a:fillRect/>
                      </a:stretch>
                    </p:blipFill>
                    <p:spPr>
                      <a:xfrm>
                        <a:off x="4579407" y="3244347"/>
                        <a:ext cx="2171700" cy="1714500"/>
                      </a:xfrm>
                      <a:prstGeom prst="rect">
                        <a:avLst/>
                      </a:prstGeom>
                    </p:spPr>
                  </p:pic>
                </p:oleObj>
              </mc:Fallback>
            </mc:AlternateContent>
          </a:graphicData>
        </a:graphic>
      </p:graphicFrame>
      <p:sp>
        <p:nvSpPr>
          <p:cNvPr id="14" name="Textfeld 4"/>
          <p:cNvSpPr txBox="1"/>
          <p:nvPr/>
        </p:nvSpPr>
        <p:spPr>
          <a:xfrm>
            <a:off x="4032874" y="5104639"/>
            <a:ext cx="3256404" cy="369332"/>
          </a:xfrm>
          <a:prstGeom prst="rect">
            <a:avLst/>
          </a:prstGeom>
          <a:noFill/>
        </p:spPr>
        <p:txBody>
          <a:bodyPr wrap="none" rtlCol="0">
            <a:spAutoFit/>
          </a:bodyPr>
          <a:lstStyle/>
          <a:p>
            <a:r>
              <a:rPr lang="de-DE" dirty="0" err="1" smtClean="0"/>
              <a:t>Found</a:t>
            </a:r>
            <a:r>
              <a:rPr lang="de-DE" dirty="0" smtClean="0"/>
              <a:t> </a:t>
            </a:r>
            <a:r>
              <a:rPr lang="de-DE" dirty="0" err="1" smtClean="0"/>
              <a:t>as</a:t>
            </a:r>
            <a:r>
              <a:rPr lang="de-DE" dirty="0" smtClean="0"/>
              <a:t> </a:t>
            </a:r>
            <a:r>
              <a:rPr lang="de-DE" dirty="0" err="1" smtClean="0"/>
              <a:t>hit</a:t>
            </a:r>
            <a:r>
              <a:rPr lang="de-DE" dirty="0" smtClean="0"/>
              <a:t> in 64 </a:t>
            </a:r>
            <a:r>
              <a:rPr lang="de-DE" dirty="0" err="1" smtClean="0"/>
              <a:t>of</a:t>
            </a:r>
            <a:r>
              <a:rPr lang="de-DE" dirty="0" smtClean="0"/>
              <a:t> 182 </a:t>
            </a:r>
            <a:r>
              <a:rPr lang="de-DE" dirty="0" err="1" smtClean="0"/>
              <a:t>screens</a:t>
            </a:r>
            <a:endParaRPr lang="de-DE" dirty="0"/>
          </a:p>
        </p:txBody>
      </p:sp>
      <p:graphicFrame>
        <p:nvGraphicFramePr>
          <p:cNvPr id="15" name="Objekt 5"/>
          <p:cNvGraphicFramePr>
            <a:graphicFrameLocks noChangeAspect="1"/>
          </p:cNvGraphicFramePr>
          <p:nvPr>
            <p:extLst>
              <p:ext uri="{D42A27DB-BD31-4B8C-83A1-F6EECF244321}">
                <p14:modId xmlns:p14="http://schemas.microsoft.com/office/powerpoint/2010/main" val="711499688"/>
              </p:ext>
            </p:extLst>
          </p:nvPr>
        </p:nvGraphicFramePr>
        <p:xfrm>
          <a:off x="9202811" y="593980"/>
          <a:ext cx="1762125" cy="1314450"/>
        </p:xfrm>
        <a:graphic>
          <a:graphicData uri="http://schemas.openxmlformats.org/presentationml/2006/ole">
            <mc:AlternateContent xmlns:mc="http://schemas.openxmlformats.org/markup-compatibility/2006">
              <mc:Choice xmlns:v="urn:schemas-microsoft-com:vml" Requires="v">
                <p:oleObj spid="_x0000_s4846" name="MarvinOLE" r:id="rId11" imgW="1762200" imgH="1314360" progId="MarvinOLE.Document">
                  <p:embed/>
                </p:oleObj>
              </mc:Choice>
              <mc:Fallback>
                <p:oleObj name="MarvinOLE" r:id="rId11" imgW="1762200" imgH="1314360" progId="MarvinOLE.Document">
                  <p:embed/>
                  <p:pic>
                    <p:nvPicPr>
                      <p:cNvPr id="0" name=""/>
                      <p:cNvPicPr/>
                      <p:nvPr/>
                    </p:nvPicPr>
                    <p:blipFill>
                      <a:blip r:embed="rId12"/>
                      <a:stretch>
                        <a:fillRect/>
                      </a:stretch>
                    </p:blipFill>
                    <p:spPr>
                      <a:xfrm>
                        <a:off x="9202811" y="593980"/>
                        <a:ext cx="1762125" cy="1314450"/>
                      </a:xfrm>
                      <a:prstGeom prst="rect">
                        <a:avLst/>
                      </a:prstGeom>
                    </p:spPr>
                  </p:pic>
                </p:oleObj>
              </mc:Fallback>
            </mc:AlternateContent>
          </a:graphicData>
        </a:graphic>
      </p:graphicFrame>
      <p:sp>
        <p:nvSpPr>
          <p:cNvPr id="17" name="Textfeld 4"/>
          <p:cNvSpPr txBox="1"/>
          <p:nvPr/>
        </p:nvSpPr>
        <p:spPr>
          <a:xfrm>
            <a:off x="8417296" y="2112736"/>
            <a:ext cx="3256404" cy="369332"/>
          </a:xfrm>
          <a:prstGeom prst="rect">
            <a:avLst/>
          </a:prstGeom>
          <a:noFill/>
        </p:spPr>
        <p:txBody>
          <a:bodyPr wrap="none" rtlCol="0">
            <a:spAutoFit/>
          </a:bodyPr>
          <a:lstStyle/>
          <a:p>
            <a:r>
              <a:rPr lang="de-DE" dirty="0" err="1" smtClean="0"/>
              <a:t>Found</a:t>
            </a:r>
            <a:r>
              <a:rPr lang="de-DE" dirty="0" smtClean="0"/>
              <a:t> </a:t>
            </a:r>
            <a:r>
              <a:rPr lang="de-DE" dirty="0" err="1" smtClean="0"/>
              <a:t>as</a:t>
            </a:r>
            <a:r>
              <a:rPr lang="de-DE" dirty="0" smtClean="0"/>
              <a:t> </a:t>
            </a:r>
            <a:r>
              <a:rPr lang="de-DE" dirty="0" err="1" smtClean="0"/>
              <a:t>hit</a:t>
            </a:r>
            <a:r>
              <a:rPr lang="de-DE" dirty="0" smtClean="0"/>
              <a:t> in 58 </a:t>
            </a:r>
            <a:r>
              <a:rPr lang="de-DE" dirty="0" err="1" smtClean="0"/>
              <a:t>of</a:t>
            </a:r>
            <a:r>
              <a:rPr lang="de-DE" dirty="0" smtClean="0"/>
              <a:t> 179 </a:t>
            </a:r>
            <a:r>
              <a:rPr lang="de-DE" dirty="0" err="1" smtClean="0"/>
              <a:t>screens</a:t>
            </a:r>
            <a:endParaRPr lang="de-DE" dirty="0"/>
          </a:p>
        </p:txBody>
      </p:sp>
      <p:graphicFrame>
        <p:nvGraphicFramePr>
          <p:cNvPr id="18" name="Objekt 1"/>
          <p:cNvGraphicFramePr>
            <a:graphicFrameLocks noChangeAspect="1"/>
          </p:cNvGraphicFramePr>
          <p:nvPr>
            <p:extLst>
              <p:ext uri="{D42A27DB-BD31-4B8C-83A1-F6EECF244321}">
                <p14:modId xmlns:p14="http://schemas.microsoft.com/office/powerpoint/2010/main" val="986309720"/>
              </p:ext>
            </p:extLst>
          </p:nvPr>
        </p:nvGraphicFramePr>
        <p:xfrm>
          <a:off x="8700535" y="2968122"/>
          <a:ext cx="2019300" cy="1990725"/>
        </p:xfrm>
        <a:graphic>
          <a:graphicData uri="http://schemas.openxmlformats.org/presentationml/2006/ole">
            <mc:AlternateContent xmlns:mc="http://schemas.openxmlformats.org/markup-compatibility/2006">
              <mc:Choice xmlns:v="urn:schemas-microsoft-com:vml" Requires="v">
                <p:oleObj spid="_x0000_s4847" name="MarvinOLE" r:id="rId13" imgW="2019240" imgH="1990800" progId="MarvinOLE.Document">
                  <p:embed/>
                </p:oleObj>
              </mc:Choice>
              <mc:Fallback>
                <p:oleObj name="MarvinOLE" r:id="rId13" imgW="2019240" imgH="1990800" progId="MarvinOLE.Document">
                  <p:embed/>
                  <p:pic>
                    <p:nvPicPr>
                      <p:cNvPr id="0" name=""/>
                      <p:cNvPicPr/>
                      <p:nvPr/>
                    </p:nvPicPr>
                    <p:blipFill>
                      <a:blip r:embed="rId14"/>
                      <a:stretch>
                        <a:fillRect/>
                      </a:stretch>
                    </p:blipFill>
                    <p:spPr>
                      <a:xfrm>
                        <a:off x="8700535" y="2968122"/>
                        <a:ext cx="2019300" cy="1990725"/>
                      </a:xfrm>
                      <a:prstGeom prst="rect">
                        <a:avLst/>
                      </a:prstGeom>
                    </p:spPr>
                  </p:pic>
                </p:oleObj>
              </mc:Fallback>
            </mc:AlternateContent>
          </a:graphicData>
        </a:graphic>
      </p:graphicFrame>
      <p:sp>
        <p:nvSpPr>
          <p:cNvPr id="20" name="Textfeld 4"/>
          <p:cNvSpPr txBox="1"/>
          <p:nvPr/>
        </p:nvSpPr>
        <p:spPr>
          <a:xfrm>
            <a:off x="8202072" y="5104639"/>
            <a:ext cx="3373424" cy="369332"/>
          </a:xfrm>
          <a:prstGeom prst="rect">
            <a:avLst/>
          </a:prstGeom>
          <a:noFill/>
        </p:spPr>
        <p:txBody>
          <a:bodyPr wrap="none" rtlCol="0">
            <a:spAutoFit/>
          </a:bodyPr>
          <a:lstStyle/>
          <a:p>
            <a:r>
              <a:rPr lang="de-DE" dirty="0" err="1" smtClean="0"/>
              <a:t>Found</a:t>
            </a:r>
            <a:r>
              <a:rPr lang="de-DE" dirty="0" smtClean="0"/>
              <a:t> </a:t>
            </a:r>
            <a:r>
              <a:rPr lang="de-DE" dirty="0" err="1" smtClean="0"/>
              <a:t>as</a:t>
            </a:r>
            <a:r>
              <a:rPr lang="de-DE" dirty="0" smtClean="0"/>
              <a:t> </a:t>
            </a:r>
            <a:r>
              <a:rPr lang="de-DE" dirty="0" err="1" smtClean="0"/>
              <a:t>hit</a:t>
            </a:r>
            <a:r>
              <a:rPr lang="de-DE" dirty="0" smtClean="0"/>
              <a:t> in 130 </a:t>
            </a:r>
            <a:r>
              <a:rPr lang="de-DE" dirty="0" err="1" smtClean="0"/>
              <a:t>of</a:t>
            </a:r>
            <a:r>
              <a:rPr lang="de-DE" dirty="0" smtClean="0"/>
              <a:t> 193 </a:t>
            </a:r>
            <a:r>
              <a:rPr lang="de-DE" dirty="0" err="1" smtClean="0"/>
              <a:t>screens</a:t>
            </a:r>
            <a:endParaRPr lang="de-DE"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13" name="Slide Number Placeholder 12"/>
          <p:cNvSpPr>
            <a:spLocks noGrp="1"/>
          </p:cNvSpPr>
          <p:nvPr>
            <p:ph type="sldNum" sz="quarter" idx="12"/>
          </p:nvPr>
        </p:nvSpPr>
        <p:spPr/>
        <p:txBody>
          <a:bodyPr/>
          <a:lstStyle/>
          <a:p>
            <a:fld id="{A29F4B3C-5FC6-204B-ABA6-62178D919B52}" type="slidenum">
              <a:rPr lang="en-US" smtClean="0"/>
              <a:t>22</a:t>
            </a:fld>
            <a:endParaRPr lang="en-US"/>
          </a:p>
        </p:txBody>
      </p:sp>
    </p:spTree>
    <p:extLst>
      <p:ext uri="{BB962C8B-B14F-4D97-AF65-F5344CB8AC3E}">
        <p14:creationId xmlns:p14="http://schemas.microsoft.com/office/powerpoint/2010/main" val="63251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P spid="17"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9217" y="661737"/>
            <a:ext cx="9815462" cy="1200329"/>
          </a:xfrm>
          <a:prstGeom prst="rect">
            <a:avLst/>
          </a:prstGeom>
          <a:noFill/>
        </p:spPr>
        <p:txBody>
          <a:bodyPr wrap="square" rtlCol="0">
            <a:spAutoFit/>
          </a:bodyPr>
          <a:lstStyle/>
          <a:p>
            <a:r>
              <a:rPr lang="en-US" sz="2400" dirty="0" smtClean="0"/>
              <a:t>In order to reduce assay artifacts, it is common practice to establish a so-called technology counter screen and to follow up only those </a:t>
            </a:r>
            <a:r>
              <a:rPr lang="en-US" sz="2400" dirty="0" err="1" smtClean="0"/>
              <a:t>cpds</a:t>
            </a:r>
            <a:r>
              <a:rPr lang="en-US" sz="2400" dirty="0" smtClean="0"/>
              <a:t> which are not active in the counter screen. </a:t>
            </a:r>
            <a:endParaRPr lang="en-US" sz="2400" dirty="0"/>
          </a:p>
        </p:txBody>
      </p:sp>
      <p:sp>
        <p:nvSpPr>
          <p:cNvPr id="6" name="TextBox 5"/>
          <p:cNvSpPr txBox="1"/>
          <p:nvPr/>
        </p:nvSpPr>
        <p:spPr>
          <a:xfrm>
            <a:off x="1039217" y="2582779"/>
            <a:ext cx="9815462" cy="1200329"/>
          </a:xfrm>
          <a:prstGeom prst="rect">
            <a:avLst/>
          </a:prstGeom>
          <a:noFill/>
        </p:spPr>
        <p:txBody>
          <a:bodyPr wrap="square" rtlCol="0">
            <a:spAutoFit/>
          </a:bodyPr>
          <a:lstStyle/>
          <a:p>
            <a:r>
              <a:rPr lang="en-US" sz="2400" dirty="0" smtClean="0"/>
              <a:t>Starting chemical optimization on assay artifacts can become a very costly endeavor. Therefore careful examination and qualification of HTS hits should be carried out before embarking on any synthesis activities. </a:t>
            </a:r>
            <a:endParaRPr lang="en-US" sz="2400"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8" name="Slide Number Placeholder 7"/>
          <p:cNvSpPr>
            <a:spLocks noGrp="1"/>
          </p:cNvSpPr>
          <p:nvPr>
            <p:ph type="sldNum" sz="quarter" idx="12"/>
          </p:nvPr>
        </p:nvSpPr>
        <p:spPr/>
        <p:txBody>
          <a:bodyPr/>
          <a:lstStyle/>
          <a:p>
            <a:fld id="{A29F4B3C-5FC6-204B-ABA6-62178D919B52}" type="slidenum">
              <a:rPr lang="en-US" smtClean="0"/>
              <a:t>23</a:t>
            </a:fld>
            <a:endParaRPr lang="en-US"/>
          </a:p>
        </p:txBody>
      </p:sp>
    </p:spTree>
    <p:extLst>
      <p:ext uri="{BB962C8B-B14F-4D97-AF65-F5344CB8AC3E}">
        <p14:creationId xmlns:p14="http://schemas.microsoft.com/office/powerpoint/2010/main" val="4778643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69044" y="428264"/>
            <a:ext cx="6212663" cy="461665"/>
          </a:xfrm>
          <a:prstGeom prst="rect">
            <a:avLst/>
          </a:prstGeom>
          <a:noFill/>
        </p:spPr>
        <p:txBody>
          <a:bodyPr wrap="none" rtlCol="0">
            <a:spAutoFit/>
          </a:bodyPr>
          <a:lstStyle/>
          <a:p>
            <a:r>
              <a:rPr lang="en-US" sz="2400" dirty="0" smtClean="0"/>
              <a:t>High-Throughput </a:t>
            </a:r>
            <a:r>
              <a:rPr lang="en-US" sz="2400" dirty="0" smtClean="0"/>
              <a:t>Screening </a:t>
            </a:r>
            <a:r>
              <a:rPr lang="mr-IN" sz="2400" dirty="0" smtClean="0"/>
              <a:t>–</a:t>
            </a:r>
            <a:r>
              <a:rPr lang="en-US" sz="2400" dirty="0" smtClean="0"/>
              <a:t> Screening Cascade</a:t>
            </a:r>
            <a:endParaRPr lang="en-US" sz="2400" dirty="0"/>
          </a:p>
        </p:txBody>
      </p:sp>
      <p:sp>
        <p:nvSpPr>
          <p:cNvPr id="5" name="Rounded Rectangle 4"/>
          <p:cNvSpPr/>
          <p:nvPr/>
        </p:nvSpPr>
        <p:spPr>
          <a:xfrm>
            <a:off x="1276979" y="1742905"/>
            <a:ext cx="2863777" cy="67133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Single-dose</a:t>
            </a:r>
            <a:endParaRPr lang="en-US" dirty="0">
              <a:solidFill>
                <a:schemeClr val="tx1"/>
              </a:solidFill>
            </a:endParaRPr>
          </a:p>
        </p:txBody>
      </p:sp>
      <p:sp>
        <p:nvSpPr>
          <p:cNvPr id="6" name="Rounded Rectangle 5"/>
          <p:cNvSpPr/>
          <p:nvPr/>
        </p:nvSpPr>
        <p:spPr>
          <a:xfrm>
            <a:off x="1276979" y="2942053"/>
            <a:ext cx="2863777" cy="67133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Single-dose</a:t>
            </a:r>
          </a:p>
          <a:p>
            <a:pPr algn="ctr"/>
            <a:r>
              <a:rPr lang="en-US" dirty="0" smtClean="0">
                <a:solidFill>
                  <a:schemeClr val="tx1"/>
                </a:solidFill>
              </a:rPr>
              <a:t>confirmation</a:t>
            </a:r>
            <a:endParaRPr lang="en-US" dirty="0">
              <a:solidFill>
                <a:schemeClr val="tx1"/>
              </a:solidFill>
            </a:endParaRPr>
          </a:p>
        </p:txBody>
      </p:sp>
      <p:sp>
        <p:nvSpPr>
          <p:cNvPr id="7" name="Rounded Rectangle 6"/>
          <p:cNvSpPr/>
          <p:nvPr/>
        </p:nvSpPr>
        <p:spPr>
          <a:xfrm>
            <a:off x="1276979" y="4141201"/>
            <a:ext cx="2863777" cy="67133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Dose-Response</a:t>
            </a:r>
          </a:p>
          <a:p>
            <a:pPr algn="ctr"/>
            <a:r>
              <a:rPr lang="en-US" dirty="0" smtClean="0">
                <a:solidFill>
                  <a:schemeClr val="tx1"/>
                </a:solidFill>
              </a:rPr>
              <a:t>IC50/EC50 determination</a:t>
            </a:r>
            <a:endParaRPr lang="en-US" dirty="0">
              <a:solidFill>
                <a:schemeClr val="tx1"/>
              </a:solidFill>
            </a:endParaRPr>
          </a:p>
        </p:txBody>
      </p:sp>
      <p:cxnSp>
        <p:nvCxnSpPr>
          <p:cNvPr id="9" name="Straight Arrow Connector 8"/>
          <p:cNvCxnSpPr>
            <a:stCxn id="5" idx="2"/>
          </p:cNvCxnSpPr>
          <p:nvPr/>
        </p:nvCxnSpPr>
        <p:spPr>
          <a:xfrm flipH="1">
            <a:off x="2708867" y="2414236"/>
            <a:ext cx="1" cy="527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708866" y="3613384"/>
            <a:ext cx="1" cy="527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173579" y="1272161"/>
            <a:ext cx="3537284" cy="161281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~1,000,000 compounds</a:t>
            </a:r>
            <a:endParaRPr lang="en-US" dirty="0">
              <a:solidFill>
                <a:schemeClr val="tx1"/>
              </a:solidFill>
            </a:endParaRPr>
          </a:p>
        </p:txBody>
      </p:sp>
      <p:sp>
        <p:nvSpPr>
          <p:cNvPr id="13" name="Oval 12"/>
          <p:cNvSpPr/>
          <p:nvPr/>
        </p:nvSpPr>
        <p:spPr>
          <a:xfrm>
            <a:off x="6057900" y="2942053"/>
            <a:ext cx="1768642" cy="78747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r>
              <a:rPr lang="en-US" smtClean="0">
                <a:solidFill>
                  <a:schemeClr val="tx1"/>
                </a:solidFill>
              </a:rPr>
              <a:t>ew thousand</a:t>
            </a:r>
            <a:endParaRPr lang="en-US" dirty="0">
              <a:solidFill>
                <a:schemeClr val="tx1"/>
              </a:solidFill>
            </a:endParaRPr>
          </a:p>
        </p:txBody>
      </p:sp>
      <p:sp>
        <p:nvSpPr>
          <p:cNvPr id="14" name="Oval 13"/>
          <p:cNvSpPr/>
          <p:nvPr/>
        </p:nvSpPr>
        <p:spPr>
          <a:xfrm>
            <a:off x="6057900" y="4025060"/>
            <a:ext cx="1768642" cy="7874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r>
              <a:rPr lang="en-US" smtClean="0">
                <a:solidFill>
                  <a:schemeClr val="tx1"/>
                </a:solidFill>
              </a:rPr>
              <a:t>ew thousand</a:t>
            </a:r>
            <a:endParaRPr lang="en-US" dirty="0">
              <a:solidFill>
                <a:schemeClr val="tx1"/>
              </a:solidFill>
            </a:endParaRPr>
          </a:p>
        </p:txBody>
      </p:sp>
      <p:sp>
        <p:nvSpPr>
          <p:cNvPr id="12" name="Rounded Rectangle 11"/>
          <p:cNvSpPr/>
          <p:nvPr/>
        </p:nvSpPr>
        <p:spPr>
          <a:xfrm>
            <a:off x="1295026" y="5316285"/>
            <a:ext cx="2863777" cy="671331"/>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Technology Counter </a:t>
            </a:r>
            <a:r>
              <a:rPr lang="en-US" dirty="0" smtClean="0">
                <a:solidFill>
                  <a:schemeClr val="tx1"/>
                </a:solidFill>
              </a:rPr>
              <a:t>Screen(s)</a:t>
            </a:r>
            <a:endParaRPr lang="en-US" dirty="0">
              <a:solidFill>
                <a:schemeClr val="tx1"/>
              </a:solidFill>
            </a:endParaRPr>
          </a:p>
        </p:txBody>
      </p:sp>
      <p:sp>
        <p:nvSpPr>
          <p:cNvPr id="15" name="Oval 14"/>
          <p:cNvSpPr/>
          <p:nvPr/>
        </p:nvSpPr>
        <p:spPr>
          <a:xfrm>
            <a:off x="6075947" y="5200144"/>
            <a:ext cx="1768642" cy="78747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r>
              <a:rPr lang="en-US" smtClean="0">
                <a:solidFill>
                  <a:schemeClr val="tx1"/>
                </a:solidFill>
              </a:rPr>
              <a:t>ew thousand</a:t>
            </a:r>
            <a:endParaRPr lang="en-US" dirty="0">
              <a:solidFill>
                <a:schemeClr val="tx1"/>
              </a:solidFill>
            </a:endParaRPr>
          </a:p>
        </p:txBody>
      </p:sp>
      <p:cxnSp>
        <p:nvCxnSpPr>
          <p:cNvPr id="16" name="Straight Arrow Connector 15"/>
          <p:cNvCxnSpPr/>
          <p:nvPr/>
        </p:nvCxnSpPr>
        <p:spPr>
          <a:xfrm flipH="1">
            <a:off x="2708865" y="4812532"/>
            <a:ext cx="1" cy="527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18" name="Slide Number Placeholder 17"/>
          <p:cNvSpPr>
            <a:spLocks noGrp="1"/>
          </p:cNvSpPr>
          <p:nvPr>
            <p:ph type="sldNum" sz="quarter" idx="12"/>
          </p:nvPr>
        </p:nvSpPr>
        <p:spPr/>
        <p:txBody>
          <a:bodyPr/>
          <a:lstStyle/>
          <a:p>
            <a:fld id="{A29F4B3C-5FC6-204B-ABA6-62178D919B52}" type="slidenum">
              <a:rPr lang="en-US" smtClean="0"/>
              <a:t>24</a:t>
            </a:fld>
            <a:endParaRPr lang="en-US"/>
          </a:p>
        </p:txBody>
      </p:sp>
    </p:spTree>
    <p:extLst>
      <p:ext uri="{BB962C8B-B14F-4D97-AF65-F5344CB8AC3E}">
        <p14:creationId xmlns:p14="http://schemas.microsoft.com/office/powerpoint/2010/main" val="15730928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69044" y="428264"/>
            <a:ext cx="6143733" cy="461665"/>
          </a:xfrm>
          <a:prstGeom prst="rect">
            <a:avLst/>
          </a:prstGeom>
          <a:noFill/>
        </p:spPr>
        <p:txBody>
          <a:bodyPr wrap="none" rtlCol="0">
            <a:spAutoFit/>
          </a:bodyPr>
          <a:lstStyle/>
          <a:p>
            <a:r>
              <a:rPr lang="en-US" sz="2400" dirty="0" smtClean="0"/>
              <a:t>High-Throughput </a:t>
            </a:r>
            <a:r>
              <a:rPr lang="en-US" sz="2400" dirty="0" smtClean="0"/>
              <a:t>Screening</a:t>
            </a:r>
            <a:r>
              <a:rPr lang="mr-IN" sz="2400" dirty="0"/>
              <a:t>–</a:t>
            </a:r>
            <a:r>
              <a:rPr lang="en-US" sz="2400" dirty="0"/>
              <a:t> Screening </a:t>
            </a:r>
            <a:r>
              <a:rPr lang="en-US" sz="2400" dirty="0" smtClean="0"/>
              <a:t>Cascade</a:t>
            </a:r>
            <a:endParaRPr lang="en-US" sz="2400" dirty="0"/>
          </a:p>
        </p:txBody>
      </p:sp>
      <p:sp>
        <p:nvSpPr>
          <p:cNvPr id="5" name="Rounded Rectangle 4"/>
          <p:cNvSpPr/>
          <p:nvPr/>
        </p:nvSpPr>
        <p:spPr>
          <a:xfrm>
            <a:off x="1276979" y="1742905"/>
            <a:ext cx="2863777" cy="67133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Single-dose</a:t>
            </a:r>
            <a:endParaRPr lang="en-US" dirty="0">
              <a:solidFill>
                <a:schemeClr val="tx1"/>
              </a:solidFill>
            </a:endParaRPr>
          </a:p>
        </p:txBody>
      </p:sp>
      <p:sp>
        <p:nvSpPr>
          <p:cNvPr id="6" name="Rounded Rectangle 5"/>
          <p:cNvSpPr/>
          <p:nvPr/>
        </p:nvSpPr>
        <p:spPr>
          <a:xfrm>
            <a:off x="1276979" y="2942053"/>
            <a:ext cx="2863777" cy="67133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Single-dose</a:t>
            </a:r>
          </a:p>
          <a:p>
            <a:pPr algn="ctr"/>
            <a:r>
              <a:rPr lang="en-US" dirty="0" smtClean="0">
                <a:solidFill>
                  <a:schemeClr val="tx1"/>
                </a:solidFill>
              </a:rPr>
              <a:t>confirmation</a:t>
            </a:r>
            <a:endParaRPr lang="en-US" dirty="0">
              <a:solidFill>
                <a:schemeClr val="tx1"/>
              </a:solidFill>
            </a:endParaRPr>
          </a:p>
        </p:txBody>
      </p:sp>
      <p:sp>
        <p:nvSpPr>
          <p:cNvPr id="7" name="Rounded Rectangle 6"/>
          <p:cNvSpPr/>
          <p:nvPr/>
        </p:nvSpPr>
        <p:spPr>
          <a:xfrm>
            <a:off x="1276979" y="5340349"/>
            <a:ext cx="2863777" cy="67133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Dose-Response</a:t>
            </a:r>
          </a:p>
          <a:p>
            <a:pPr algn="ctr"/>
            <a:r>
              <a:rPr lang="en-US" dirty="0" smtClean="0">
                <a:solidFill>
                  <a:schemeClr val="tx1"/>
                </a:solidFill>
              </a:rPr>
              <a:t>IC50/EC50 determination</a:t>
            </a:r>
            <a:endParaRPr lang="en-US" dirty="0">
              <a:solidFill>
                <a:schemeClr val="tx1"/>
              </a:solidFill>
            </a:endParaRPr>
          </a:p>
        </p:txBody>
      </p:sp>
      <p:cxnSp>
        <p:nvCxnSpPr>
          <p:cNvPr id="9" name="Straight Arrow Connector 8"/>
          <p:cNvCxnSpPr>
            <a:stCxn id="5" idx="2"/>
          </p:cNvCxnSpPr>
          <p:nvPr/>
        </p:nvCxnSpPr>
        <p:spPr>
          <a:xfrm flipH="1">
            <a:off x="2708867" y="2414236"/>
            <a:ext cx="1" cy="527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708866" y="3613384"/>
            <a:ext cx="1" cy="527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173579" y="1272161"/>
            <a:ext cx="3537284" cy="161281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~1,000,000 compounds</a:t>
            </a:r>
            <a:endParaRPr lang="en-US" dirty="0">
              <a:solidFill>
                <a:schemeClr val="tx1"/>
              </a:solidFill>
            </a:endParaRPr>
          </a:p>
        </p:txBody>
      </p:sp>
      <p:sp>
        <p:nvSpPr>
          <p:cNvPr id="13" name="Oval 12"/>
          <p:cNvSpPr/>
          <p:nvPr/>
        </p:nvSpPr>
        <p:spPr>
          <a:xfrm>
            <a:off x="6057900" y="2942053"/>
            <a:ext cx="1768642" cy="78747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r>
              <a:rPr lang="en-US" smtClean="0">
                <a:solidFill>
                  <a:schemeClr val="tx1"/>
                </a:solidFill>
              </a:rPr>
              <a:t>ew thousand</a:t>
            </a:r>
            <a:endParaRPr lang="en-US" dirty="0">
              <a:solidFill>
                <a:schemeClr val="tx1"/>
              </a:solidFill>
            </a:endParaRPr>
          </a:p>
        </p:txBody>
      </p:sp>
      <p:sp>
        <p:nvSpPr>
          <p:cNvPr id="14" name="Oval 13"/>
          <p:cNvSpPr/>
          <p:nvPr/>
        </p:nvSpPr>
        <p:spPr>
          <a:xfrm>
            <a:off x="6057900" y="5224208"/>
            <a:ext cx="1768642" cy="7874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r>
              <a:rPr lang="en-US" smtClean="0">
                <a:solidFill>
                  <a:schemeClr val="tx1"/>
                </a:solidFill>
              </a:rPr>
              <a:t>ew thousand</a:t>
            </a:r>
            <a:endParaRPr lang="en-US" dirty="0">
              <a:solidFill>
                <a:schemeClr val="tx1"/>
              </a:solidFill>
            </a:endParaRPr>
          </a:p>
        </p:txBody>
      </p:sp>
      <p:sp>
        <p:nvSpPr>
          <p:cNvPr id="12" name="Rounded Rectangle 11"/>
          <p:cNvSpPr/>
          <p:nvPr/>
        </p:nvSpPr>
        <p:spPr>
          <a:xfrm>
            <a:off x="1276976" y="4141201"/>
            <a:ext cx="2863777" cy="671331"/>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Technology Counter </a:t>
            </a:r>
            <a:r>
              <a:rPr lang="en-US" dirty="0" smtClean="0">
                <a:solidFill>
                  <a:schemeClr val="tx1"/>
                </a:solidFill>
              </a:rPr>
              <a:t>Screen(s)</a:t>
            </a:r>
            <a:endParaRPr lang="en-US" dirty="0">
              <a:solidFill>
                <a:schemeClr val="tx1"/>
              </a:solidFill>
            </a:endParaRPr>
          </a:p>
        </p:txBody>
      </p:sp>
      <p:sp>
        <p:nvSpPr>
          <p:cNvPr id="15" name="Oval 14"/>
          <p:cNvSpPr/>
          <p:nvPr/>
        </p:nvSpPr>
        <p:spPr>
          <a:xfrm>
            <a:off x="6057897" y="4025060"/>
            <a:ext cx="1768642" cy="78747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r>
              <a:rPr lang="en-US" smtClean="0">
                <a:solidFill>
                  <a:schemeClr val="tx1"/>
                </a:solidFill>
              </a:rPr>
              <a:t>ew thousand</a:t>
            </a:r>
            <a:endParaRPr lang="en-US" dirty="0">
              <a:solidFill>
                <a:schemeClr val="tx1"/>
              </a:solidFill>
            </a:endParaRPr>
          </a:p>
        </p:txBody>
      </p:sp>
      <p:cxnSp>
        <p:nvCxnSpPr>
          <p:cNvPr id="16" name="Straight Arrow Connector 15"/>
          <p:cNvCxnSpPr/>
          <p:nvPr/>
        </p:nvCxnSpPr>
        <p:spPr>
          <a:xfrm flipH="1">
            <a:off x="2708865" y="4812532"/>
            <a:ext cx="1" cy="527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18" name="Slide Number Placeholder 17"/>
          <p:cNvSpPr>
            <a:spLocks noGrp="1"/>
          </p:cNvSpPr>
          <p:nvPr>
            <p:ph type="sldNum" sz="quarter" idx="12"/>
          </p:nvPr>
        </p:nvSpPr>
        <p:spPr/>
        <p:txBody>
          <a:bodyPr/>
          <a:lstStyle/>
          <a:p>
            <a:fld id="{A29F4B3C-5FC6-204B-ABA6-62178D919B52}" type="slidenum">
              <a:rPr lang="en-US" smtClean="0"/>
              <a:t>25</a:t>
            </a:fld>
            <a:endParaRPr lang="en-US"/>
          </a:p>
        </p:txBody>
      </p:sp>
    </p:spTree>
    <p:extLst>
      <p:ext uri="{BB962C8B-B14F-4D97-AF65-F5344CB8AC3E}">
        <p14:creationId xmlns:p14="http://schemas.microsoft.com/office/powerpoint/2010/main" val="13002172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8937" y="481263"/>
            <a:ext cx="2011192" cy="584775"/>
          </a:xfrm>
          <a:prstGeom prst="rect">
            <a:avLst/>
          </a:prstGeom>
          <a:noFill/>
        </p:spPr>
        <p:txBody>
          <a:bodyPr wrap="none" rtlCol="0">
            <a:spAutoFit/>
          </a:bodyPr>
          <a:lstStyle/>
          <a:p>
            <a:r>
              <a:rPr lang="en-US" sz="3200" dirty="0" smtClean="0"/>
              <a:t>Off-Targets</a:t>
            </a:r>
            <a:endParaRPr lang="en-US" sz="3200" dirty="0"/>
          </a:p>
        </p:txBody>
      </p:sp>
      <p:sp>
        <p:nvSpPr>
          <p:cNvPr id="5" name="TextBox 4"/>
          <p:cNvSpPr txBox="1"/>
          <p:nvPr/>
        </p:nvSpPr>
        <p:spPr>
          <a:xfrm>
            <a:off x="974558" y="1491915"/>
            <a:ext cx="10479505" cy="707886"/>
          </a:xfrm>
          <a:prstGeom prst="rect">
            <a:avLst/>
          </a:prstGeom>
          <a:noFill/>
        </p:spPr>
        <p:txBody>
          <a:bodyPr wrap="square" rtlCol="0">
            <a:spAutoFit/>
          </a:bodyPr>
          <a:lstStyle/>
          <a:p>
            <a:r>
              <a:rPr lang="en-US" sz="2000" dirty="0" smtClean="0"/>
              <a:t>Other reasons for doing a counter screen are so-called off-targets. Closely related proteins for which selectivity is mandatory.</a:t>
            </a:r>
            <a:endParaRPr lang="en-US" sz="2000" dirty="0"/>
          </a:p>
        </p:txBody>
      </p:sp>
      <p:sp>
        <p:nvSpPr>
          <p:cNvPr id="6" name="TextBox 5"/>
          <p:cNvSpPr txBox="1"/>
          <p:nvPr/>
        </p:nvSpPr>
        <p:spPr>
          <a:xfrm>
            <a:off x="974558" y="2625678"/>
            <a:ext cx="10479505" cy="707886"/>
          </a:xfrm>
          <a:prstGeom prst="rect">
            <a:avLst/>
          </a:prstGeom>
          <a:noFill/>
        </p:spPr>
        <p:txBody>
          <a:bodyPr wrap="square" rtlCol="0">
            <a:spAutoFit/>
          </a:bodyPr>
          <a:lstStyle/>
          <a:p>
            <a:r>
              <a:rPr lang="en-US" sz="2000" dirty="0" smtClean="0"/>
              <a:t>When screening with a cell-based assay system, active compounds might also interfere with other parts of the pathway which eventually results in a change of the assay signal. </a:t>
            </a:r>
            <a:endParaRPr lang="en-US" sz="2000" dirty="0"/>
          </a:p>
        </p:txBody>
      </p:sp>
      <p:grpSp>
        <p:nvGrpSpPr>
          <p:cNvPr id="7" name="Group 6"/>
          <p:cNvGrpSpPr/>
          <p:nvPr/>
        </p:nvGrpSpPr>
        <p:grpSpPr>
          <a:xfrm>
            <a:off x="3983228" y="3759441"/>
            <a:ext cx="3162861" cy="2445172"/>
            <a:chOff x="519356" y="3507392"/>
            <a:chExt cx="3138796" cy="2414146"/>
          </a:xfrm>
        </p:grpSpPr>
        <p:sp>
          <p:nvSpPr>
            <p:cNvPr id="8" name="Rectangle 7"/>
            <p:cNvSpPr/>
            <p:nvPr/>
          </p:nvSpPr>
          <p:spPr>
            <a:xfrm>
              <a:off x="519356" y="3507392"/>
              <a:ext cx="3138796" cy="2414146"/>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19356" y="3992773"/>
              <a:ext cx="3138796" cy="457200"/>
            </a:xfrm>
            <a:prstGeom prst="rect">
              <a:avLst/>
            </a:prstGeom>
            <a:solidFill>
              <a:srgbClr val="99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1052756" y="3667287"/>
              <a:ext cx="514839" cy="1022868"/>
              <a:chOff x="685801" y="1951502"/>
              <a:chExt cx="514839" cy="1022868"/>
            </a:xfrm>
          </p:grpSpPr>
          <p:sp>
            <p:nvSpPr>
              <p:cNvPr id="40" name="Freeform 39"/>
              <p:cNvSpPr/>
              <p:nvPr/>
            </p:nvSpPr>
            <p:spPr>
              <a:xfrm>
                <a:off x="685801" y="2083368"/>
                <a:ext cx="514839" cy="760479"/>
              </a:xfrm>
              <a:custGeom>
                <a:avLst/>
                <a:gdLst>
                  <a:gd name="connsiteX0" fmla="*/ 0 w 497059"/>
                  <a:gd name="connsiteY0" fmla="*/ 839199 h 892346"/>
                  <a:gd name="connsiteX1" fmla="*/ 23750 w 497059"/>
                  <a:gd name="connsiteY1" fmla="*/ 91054 h 892346"/>
                  <a:gd name="connsiteX2" fmla="*/ 130628 w 497059"/>
                  <a:gd name="connsiteY2" fmla="*/ 162306 h 892346"/>
                  <a:gd name="connsiteX3" fmla="*/ 118753 w 497059"/>
                  <a:gd name="connsiteY3" fmla="*/ 803573 h 892346"/>
                  <a:gd name="connsiteX4" fmla="*/ 237506 w 497059"/>
                  <a:gd name="connsiteY4" fmla="*/ 767947 h 892346"/>
                  <a:gd name="connsiteX5" fmla="*/ 249382 w 497059"/>
                  <a:gd name="connsiteY5" fmla="*/ 43553 h 892346"/>
                  <a:gd name="connsiteX6" fmla="*/ 368135 w 497059"/>
                  <a:gd name="connsiteY6" fmla="*/ 162306 h 892346"/>
                  <a:gd name="connsiteX7" fmla="*/ 368135 w 497059"/>
                  <a:gd name="connsiteY7" fmla="*/ 827324 h 892346"/>
                  <a:gd name="connsiteX8" fmla="*/ 475013 w 497059"/>
                  <a:gd name="connsiteY8" fmla="*/ 779823 h 892346"/>
                  <a:gd name="connsiteX9" fmla="*/ 486888 w 497059"/>
                  <a:gd name="connsiteY9" fmla="*/ 55428 h 892346"/>
                  <a:gd name="connsiteX10" fmla="*/ 356259 w 497059"/>
                  <a:gd name="connsiteY10" fmla="*/ 67303 h 892346"/>
                  <a:gd name="connsiteX11" fmla="*/ 368135 w 497059"/>
                  <a:gd name="connsiteY11" fmla="*/ 162306 h 89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7059" h="892346">
                    <a:moveTo>
                      <a:pt x="0" y="839199"/>
                    </a:moveTo>
                    <a:cubicBezTo>
                      <a:pt x="989" y="521534"/>
                      <a:pt x="1979" y="203869"/>
                      <a:pt x="23750" y="91054"/>
                    </a:cubicBezTo>
                    <a:cubicBezTo>
                      <a:pt x="45521" y="-21762"/>
                      <a:pt x="114794" y="43553"/>
                      <a:pt x="130628" y="162306"/>
                    </a:cubicBezTo>
                    <a:cubicBezTo>
                      <a:pt x="146462" y="281059"/>
                      <a:pt x="100940" y="702633"/>
                      <a:pt x="118753" y="803573"/>
                    </a:cubicBezTo>
                    <a:cubicBezTo>
                      <a:pt x="136566" y="904513"/>
                      <a:pt x="215735" y="894617"/>
                      <a:pt x="237506" y="767947"/>
                    </a:cubicBezTo>
                    <a:cubicBezTo>
                      <a:pt x="259277" y="641277"/>
                      <a:pt x="227611" y="144493"/>
                      <a:pt x="249382" y="43553"/>
                    </a:cubicBezTo>
                    <a:cubicBezTo>
                      <a:pt x="271153" y="-57387"/>
                      <a:pt x="348343" y="31677"/>
                      <a:pt x="368135" y="162306"/>
                    </a:cubicBezTo>
                    <a:cubicBezTo>
                      <a:pt x="387927" y="292935"/>
                      <a:pt x="350322" y="724405"/>
                      <a:pt x="368135" y="827324"/>
                    </a:cubicBezTo>
                    <a:cubicBezTo>
                      <a:pt x="385948" y="930243"/>
                      <a:pt x="455221" y="908472"/>
                      <a:pt x="475013" y="779823"/>
                    </a:cubicBezTo>
                    <a:cubicBezTo>
                      <a:pt x="494805" y="651174"/>
                      <a:pt x="506680" y="174181"/>
                      <a:pt x="486888" y="55428"/>
                    </a:cubicBezTo>
                    <a:cubicBezTo>
                      <a:pt x="467096" y="-63325"/>
                      <a:pt x="376051" y="49490"/>
                      <a:pt x="356259" y="67303"/>
                    </a:cubicBezTo>
                    <a:cubicBezTo>
                      <a:pt x="336467" y="85116"/>
                      <a:pt x="368135" y="162306"/>
                      <a:pt x="368135" y="162306"/>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688770" y="1951502"/>
                <a:ext cx="446162" cy="1022868"/>
              </a:xfrm>
              <a:custGeom>
                <a:avLst/>
                <a:gdLst>
                  <a:gd name="connsiteX0" fmla="*/ 0 w 587695"/>
                  <a:gd name="connsiteY0" fmla="*/ 1004690 h 1200234"/>
                  <a:gd name="connsiteX1" fmla="*/ 83127 w 587695"/>
                  <a:gd name="connsiteY1" fmla="*/ 1075942 h 1200234"/>
                  <a:gd name="connsiteX2" fmla="*/ 118753 w 587695"/>
                  <a:gd name="connsiteY2" fmla="*/ 209043 h 1200234"/>
                  <a:gd name="connsiteX3" fmla="*/ 201880 w 587695"/>
                  <a:gd name="connsiteY3" fmla="*/ 149667 h 1200234"/>
                  <a:gd name="connsiteX4" fmla="*/ 249382 w 587695"/>
                  <a:gd name="connsiteY4" fmla="*/ 149667 h 1200234"/>
                  <a:gd name="connsiteX5" fmla="*/ 225631 w 587695"/>
                  <a:gd name="connsiteY5" fmla="*/ 1099693 h 1200234"/>
                  <a:gd name="connsiteX6" fmla="*/ 320634 w 587695"/>
                  <a:gd name="connsiteY6" fmla="*/ 1170945 h 1200234"/>
                  <a:gd name="connsiteX7" fmla="*/ 391886 w 587695"/>
                  <a:gd name="connsiteY7" fmla="*/ 1087817 h 1200234"/>
                  <a:gd name="connsiteX8" fmla="*/ 403761 w 587695"/>
                  <a:gd name="connsiteY8" fmla="*/ 78415 h 1200234"/>
                  <a:gd name="connsiteX9" fmla="*/ 486888 w 587695"/>
                  <a:gd name="connsiteY9" fmla="*/ 78415 h 1200234"/>
                  <a:gd name="connsiteX10" fmla="*/ 570015 w 587695"/>
                  <a:gd name="connsiteY10" fmla="*/ 173417 h 1200234"/>
                  <a:gd name="connsiteX11" fmla="*/ 570015 w 587695"/>
                  <a:gd name="connsiteY11" fmla="*/ 1064067 h 1200234"/>
                  <a:gd name="connsiteX12" fmla="*/ 380010 w 587695"/>
                  <a:gd name="connsiteY12" fmla="*/ 1087817 h 1200234"/>
                  <a:gd name="connsiteX13" fmla="*/ 391886 w 587695"/>
                  <a:gd name="connsiteY13" fmla="*/ 1087817 h 120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5" h="1200234">
                    <a:moveTo>
                      <a:pt x="0" y="1004690"/>
                    </a:moveTo>
                    <a:cubicBezTo>
                      <a:pt x="31667" y="1106620"/>
                      <a:pt x="63335" y="1208550"/>
                      <a:pt x="83127" y="1075942"/>
                    </a:cubicBezTo>
                    <a:cubicBezTo>
                      <a:pt x="102919" y="943334"/>
                      <a:pt x="98961" y="363422"/>
                      <a:pt x="118753" y="209043"/>
                    </a:cubicBezTo>
                    <a:cubicBezTo>
                      <a:pt x="138545" y="54664"/>
                      <a:pt x="180109" y="159563"/>
                      <a:pt x="201880" y="149667"/>
                    </a:cubicBezTo>
                    <a:cubicBezTo>
                      <a:pt x="223651" y="139771"/>
                      <a:pt x="245424" y="-8671"/>
                      <a:pt x="249382" y="149667"/>
                    </a:cubicBezTo>
                    <a:cubicBezTo>
                      <a:pt x="253340" y="308005"/>
                      <a:pt x="213756" y="929480"/>
                      <a:pt x="225631" y="1099693"/>
                    </a:cubicBezTo>
                    <a:cubicBezTo>
                      <a:pt x="237506" y="1269906"/>
                      <a:pt x="292925" y="1172924"/>
                      <a:pt x="320634" y="1170945"/>
                    </a:cubicBezTo>
                    <a:cubicBezTo>
                      <a:pt x="348343" y="1168966"/>
                      <a:pt x="378032" y="1269905"/>
                      <a:pt x="391886" y="1087817"/>
                    </a:cubicBezTo>
                    <a:cubicBezTo>
                      <a:pt x="405741" y="905729"/>
                      <a:pt x="387927" y="246649"/>
                      <a:pt x="403761" y="78415"/>
                    </a:cubicBezTo>
                    <a:cubicBezTo>
                      <a:pt x="419595" y="-89819"/>
                      <a:pt x="459179" y="62581"/>
                      <a:pt x="486888" y="78415"/>
                    </a:cubicBezTo>
                    <a:cubicBezTo>
                      <a:pt x="514597" y="94249"/>
                      <a:pt x="556161" y="9142"/>
                      <a:pt x="570015" y="173417"/>
                    </a:cubicBezTo>
                    <a:cubicBezTo>
                      <a:pt x="583869" y="337692"/>
                      <a:pt x="601682" y="911667"/>
                      <a:pt x="570015" y="1064067"/>
                    </a:cubicBezTo>
                    <a:cubicBezTo>
                      <a:pt x="538348" y="1216467"/>
                      <a:pt x="409698" y="1083859"/>
                      <a:pt x="380010" y="1087817"/>
                    </a:cubicBezTo>
                    <a:cubicBezTo>
                      <a:pt x="350322" y="1091775"/>
                      <a:pt x="371104" y="1089796"/>
                      <a:pt x="391886" y="108781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135848">
              <a:off x="1779195" y="3579136"/>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2793018" y="3681606"/>
              <a:ext cx="514839" cy="1022868"/>
              <a:chOff x="2057400" y="1884314"/>
              <a:chExt cx="514839" cy="1022868"/>
            </a:xfrm>
          </p:grpSpPr>
          <p:grpSp>
            <p:nvGrpSpPr>
              <p:cNvPr id="36" name="Group 35"/>
              <p:cNvGrpSpPr/>
              <p:nvPr/>
            </p:nvGrpSpPr>
            <p:grpSpPr>
              <a:xfrm>
                <a:off x="2057400" y="1884314"/>
                <a:ext cx="514839" cy="1022868"/>
                <a:chOff x="685801" y="1951502"/>
                <a:chExt cx="514839" cy="1022868"/>
              </a:xfrm>
            </p:grpSpPr>
            <p:sp>
              <p:nvSpPr>
                <p:cNvPr id="38" name="Freeform 37"/>
                <p:cNvSpPr/>
                <p:nvPr/>
              </p:nvSpPr>
              <p:spPr>
                <a:xfrm>
                  <a:off x="685801" y="2083368"/>
                  <a:ext cx="514839" cy="760479"/>
                </a:xfrm>
                <a:custGeom>
                  <a:avLst/>
                  <a:gdLst>
                    <a:gd name="connsiteX0" fmla="*/ 0 w 497059"/>
                    <a:gd name="connsiteY0" fmla="*/ 839199 h 892346"/>
                    <a:gd name="connsiteX1" fmla="*/ 23750 w 497059"/>
                    <a:gd name="connsiteY1" fmla="*/ 91054 h 892346"/>
                    <a:gd name="connsiteX2" fmla="*/ 130628 w 497059"/>
                    <a:gd name="connsiteY2" fmla="*/ 162306 h 892346"/>
                    <a:gd name="connsiteX3" fmla="*/ 118753 w 497059"/>
                    <a:gd name="connsiteY3" fmla="*/ 803573 h 892346"/>
                    <a:gd name="connsiteX4" fmla="*/ 237506 w 497059"/>
                    <a:gd name="connsiteY4" fmla="*/ 767947 h 892346"/>
                    <a:gd name="connsiteX5" fmla="*/ 249382 w 497059"/>
                    <a:gd name="connsiteY5" fmla="*/ 43553 h 892346"/>
                    <a:gd name="connsiteX6" fmla="*/ 368135 w 497059"/>
                    <a:gd name="connsiteY6" fmla="*/ 162306 h 892346"/>
                    <a:gd name="connsiteX7" fmla="*/ 368135 w 497059"/>
                    <a:gd name="connsiteY7" fmla="*/ 827324 h 892346"/>
                    <a:gd name="connsiteX8" fmla="*/ 475013 w 497059"/>
                    <a:gd name="connsiteY8" fmla="*/ 779823 h 892346"/>
                    <a:gd name="connsiteX9" fmla="*/ 486888 w 497059"/>
                    <a:gd name="connsiteY9" fmla="*/ 55428 h 892346"/>
                    <a:gd name="connsiteX10" fmla="*/ 356259 w 497059"/>
                    <a:gd name="connsiteY10" fmla="*/ 67303 h 892346"/>
                    <a:gd name="connsiteX11" fmla="*/ 368135 w 497059"/>
                    <a:gd name="connsiteY11" fmla="*/ 162306 h 89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7059" h="892346">
                      <a:moveTo>
                        <a:pt x="0" y="839199"/>
                      </a:moveTo>
                      <a:cubicBezTo>
                        <a:pt x="989" y="521534"/>
                        <a:pt x="1979" y="203869"/>
                        <a:pt x="23750" y="91054"/>
                      </a:cubicBezTo>
                      <a:cubicBezTo>
                        <a:pt x="45521" y="-21762"/>
                        <a:pt x="114794" y="43553"/>
                        <a:pt x="130628" y="162306"/>
                      </a:cubicBezTo>
                      <a:cubicBezTo>
                        <a:pt x="146462" y="281059"/>
                        <a:pt x="100940" y="702633"/>
                        <a:pt x="118753" y="803573"/>
                      </a:cubicBezTo>
                      <a:cubicBezTo>
                        <a:pt x="136566" y="904513"/>
                        <a:pt x="215735" y="894617"/>
                        <a:pt x="237506" y="767947"/>
                      </a:cubicBezTo>
                      <a:cubicBezTo>
                        <a:pt x="259277" y="641277"/>
                        <a:pt x="227611" y="144493"/>
                        <a:pt x="249382" y="43553"/>
                      </a:cubicBezTo>
                      <a:cubicBezTo>
                        <a:pt x="271153" y="-57387"/>
                        <a:pt x="348343" y="31677"/>
                        <a:pt x="368135" y="162306"/>
                      </a:cubicBezTo>
                      <a:cubicBezTo>
                        <a:pt x="387927" y="292935"/>
                        <a:pt x="350322" y="724405"/>
                        <a:pt x="368135" y="827324"/>
                      </a:cubicBezTo>
                      <a:cubicBezTo>
                        <a:pt x="385948" y="930243"/>
                        <a:pt x="455221" y="908472"/>
                        <a:pt x="475013" y="779823"/>
                      </a:cubicBezTo>
                      <a:cubicBezTo>
                        <a:pt x="494805" y="651174"/>
                        <a:pt x="506680" y="174181"/>
                        <a:pt x="486888" y="55428"/>
                      </a:cubicBezTo>
                      <a:cubicBezTo>
                        <a:pt x="467096" y="-63325"/>
                        <a:pt x="376051" y="49490"/>
                        <a:pt x="356259" y="67303"/>
                      </a:cubicBezTo>
                      <a:cubicBezTo>
                        <a:pt x="336467" y="85116"/>
                        <a:pt x="368135" y="162306"/>
                        <a:pt x="368135" y="162306"/>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688770" y="1951502"/>
                  <a:ext cx="446162" cy="1022868"/>
                </a:xfrm>
                <a:custGeom>
                  <a:avLst/>
                  <a:gdLst>
                    <a:gd name="connsiteX0" fmla="*/ 0 w 587695"/>
                    <a:gd name="connsiteY0" fmla="*/ 1004690 h 1200234"/>
                    <a:gd name="connsiteX1" fmla="*/ 83127 w 587695"/>
                    <a:gd name="connsiteY1" fmla="*/ 1075942 h 1200234"/>
                    <a:gd name="connsiteX2" fmla="*/ 118753 w 587695"/>
                    <a:gd name="connsiteY2" fmla="*/ 209043 h 1200234"/>
                    <a:gd name="connsiteX3" fmla="*/ 201880 w 587695"/>
                    <a:gd name="connsiteY3" fmla="*/ 149667 h 1200234"/>
                    <a:gd name="connsiteX4" fmla="*/ 249382 w 587695"/>
                    <a:gd name="connsiteY4" fmla="*/ 149667 h 1200234"/>
                    <a:gd name="connsiteX5" fmla="*/ 225631 w 587695"/>
                    <a:gd name="connsiteY5" fmla="*/ 1099693 h 1200234"/>
                    <a:gd name="connsiteX6" fmla="*/ 320634 w 587695"/>
                    <a:gd name="connsiteY6" fmla="*/ 1170945 h 1200234"/>
                    <a:gd name="connsiteX7" fmla="*/ 391886 w 587695"/>
                    <a:gd name="connsiteY7" fmla="*/ 1087817 h 1200234"/>
                    <a:gd name="connsiteX8" fmla="*/ 403761 w 587695"/>
                    <a:gd name="connsiteY8" fmla="*/ 78415 h 1200234"/>
                    <a:gd name="connsiteX9" fmla="*/ 486888 w 587695"/>
                    <a:gd name="connsiteY9" fmla="*/ 78415 h 1200234"/>
                    <a:gd name="connsiteX10" fmla="*/ 570015 w 587695"/>
                    <a:gd name="connsiteY10" fmla="*/ 173417 h 1200234"/>
                    <a:gd name="connsiteX11" fmla="*/ 570015 w 587695"/>
                    <a:gd name="connsiteY11" fmla="*/ 1064067 h 1200234"/>
                    <a:gd name="connsiteX12" fmla="*/ 380010 w 587695"/>
                    <a:gd name="connsiteY12" fmla="*/ 1087817 h 1200234"/>
                    <a:gd name="connsiteX13" fmla="*/ 391886 w 587695"/>
                    <a:gd name="connsiteY13" fmla="*/ 1087817 h 120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7695" h="1200234">
                      <a:moveTo>
                        <a:pt x="0" y="1004690"/>
                      </a:moveTo>
                      <a:cubicBezTo>
                        <a:pt x="31667" y="1106620"/>
                        <a:pt x="63335" y="1208550"/>
                        <a:pt x="83127" y="1075942"/>
                      </a:cubicBezTo>
                      <a:cubicBezTo>
                        <a:pt x="102919" y="943334"/>
                        <a:pt x="98961" y="363422"/>
                        <a:pt x="118753" y="209043"/>
                      </a:cubicBezTo>
                      <a:cubicBezTo>
                        <a:pt x="138545" y="54664"/>
                        <a:pt x="180109" y="159563"/>
                        <a:pt x="201880" y="149667"/>
                      </a:cubicBezTo>
                      <a:cubicBezTo>
                        <a:pt x="223651" y="139771"/>
                        <a:pt x="245424" y="-8671"/>
                        <a:pt x="249382" y="149667"/>
                      </a:cubicBezTo>
                      <a:cubicBezTo>
                        <a:pt x="253340" y="308005"/>
                        <a:pt x="213756" y="929480"/>
                        <a:pt x="225631" y="1099693"/>
                      </a:cubicBezTo>
                      <a:cubicBezTo>
                        <a:pt x="237506" y="1269906"/>
                        <a:pt x="292925" y="1172924"/>
                        <a:pt x="320634" y="1170945"/>
                      </a:cubicBezTo>
                      <a:cubicBezTo>
                        <a:pt x="348343" y="1168966"/>
                        <a:pt x="378032" y="1269905"/>
                        <a:pt x="391886" y="1087817"/>
                      </a:cubicBezTo>
                      <a:cubicBezTo>
                        <a:pt x="405741" y="905729"/>
                        <a:pt x="387927" y="246649"/>
                        <a:pt x="403761" y="78415"/>
                      </a:cubicBezTo>
                      <a:cubicBezTo>
                        <a:pt x="419595" y="-89819"/>
                        <a:pt x="459179" y="62581"/>
                        <a:pt x="486888" y="78415"/>
                      </a:cubicBezTo>
                      <a:cubicBezTo>
                        <a:pt x="514597" y="94249"/>
                        <a:pt x="556161" y="9142"/>
                        <a:pt x="570015" y="173417"/>
                      </a:cubicBezTo>
                      <a:cubicBezTo>
                        <a:pt x="583869" y="337692"/>
                        <a:pt x="601682" y="911667"/>
                        <a:pt x="570015" y="1064067"/>
                      </a:cubicBezTo>
                      <a:cubicBezTo>
                        <a:pt x="538348" y="1216467"/>
                        <a:pt x="409698" y="1083859"/>
                        <a:pt x="380010" y="1087817"/>
                      </a:cubicBezTo>
                      <a:cubicBezTo>
                        <a:pt x="350322" y="1091775"/>
                        <a:pt x="371104" y="1089796"/>
                        <a:pt x="391886" y="1087817"/>
                      </a:cubicBezTo>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Freeform 36"/>
              <p:cNvSpPr/>
              <p:nvPr/>
            </p:nvSpPr>
            <p:spPr>
              <a:xfrm rot="1135848">
                <a:off x="2085529" y="2147052"/>
                <a:ext cx="466106" cy="142906"/>
              </a:xfrm>
              <a:custGeom>
                <a:avLst/>
                <a:gdLst>
                  <a:gd name="connsiteX0" fmla="*/ 0 w 522546"/>
                  <a:gd name="connsiteY0" fmla="*/ 143308 h 285812"/>
                  <a:gd name="connsiteX1" fmla="*/ 0 w 522546"/>
                  <a:gd name="connsiteY1" fmla="*/ 143308 h 285812"/>
                  <a:gd name="connsiteX2" fmla="*/ 106877 w 522546"/>
                  <a:gd name="connsiteY2" fmla="*/ 178934 h 285812"/>
                  <a:gd name="connsiteX3" fmla="*/ 154379 w 522546"/>
                  <a:gd name="connsiteY3" fmla="*/ 190810 h 285812"/>
                  <a:gd name="connsiteX4" fmla="*/ 225631 w 522546"/>
                  <a:gd name="connsiteY4" fmla="*/ 238311 h 285812"/>
                  <a:gd name="connsiteX5" fmla="*/ 261257 w 522546"/>
                  <a:gd name="connsiteY5" fmla="*/ 262062 h 285812"/>
                  <a:gd name="connsiteX6" fmla="*/ 344384 w 522546"/>
                  <a:gd name="connsiteY6" fmla="*/ 285812 h 285812"/>
                  <a:gd name="connsiteX7" fmla="*/ 439387 w 522546"/>
                  <a:gd name="connsiteY7" fmla="*/ 273937 h 285812"/>
                  <a:gd name="connsiteX8" fmla="*/ 463137 w 522546"/>
                  <a:gd name="connsiteY8" fmla="*/ 238311 h 285812"/>
                  <a:gd name="connsiteX9" fmla="*/ 498763 w 522546"/>
                  <a:gd name="connsiteY9" fmla="*/ 131433 h 285812"/>
                  <a:gd name="connsiteX10" fmla="*/ 510638 w 522546"/>
                  <a:gd name="connsiteY10" fmla="*/ 95807 h 285812"/>
                  <a:gd name="connsiteX11" fmla="*/ 522514 w 522546"/>
                  <a:gd name="connsiteY11" fmla="*/ 48306 h 285812"/>
                  <a:gd name="connsiteX12" fmla="*/ 522514 w 522546"/>
                  <a:gd name="connsiteY12" fmla="*/ 36430 h 285812"/>
                  <a:gd name="connsiteX13" fmla="*/ 427511 w 522546"/>
                  <a:gd name="connsiteY13" fmla="*/ 804 h 285812"/>
                  <a:gd name="connsiteX14" fmla="*/ 391885 w 522546"/>
                  <a:gd name="connsiteY14" fmla="*/ 12680 h 285812"/>
                  <a:gd name="connsiteX15" fmla="*/ 391885 w 522546"/>
                  <a:gd name="connsiteY15" fmla="*/ 143308 h 285812"/>
                  <a:gd name="connsiteX16" fmla="*/ 391885 w 522546"/>
                  <a:gd name="connsiteY16" fmla="*/ 143308 h 285812"/>
                  <a:gd name="connsiteX17" fmla="*/ 285007 w 522546"/>
                  <a:gd name="connsiteY17" fmla="*/ 131433 h 285812"/>
                  <a:gd name="connsiteX18" fmla="*/ 261257 w 522546"/>
                  <a:gd name="connsiteY18" fmla="*/ 95807 h 285812"/>
                  <a:gd name="connsiteX19" fmla="*/ 190005 w 522546"/>
                  <a:gd name="connsiteY19" fmla="*/ 36430 h 285812"/>
                  <a:gd name="connsiteX20" fmla="*/ 106877 w 522546"/>
                  <a:gd name="connsiteY20" fmla="*/ 48306 h 285812"/>
                  <a:gd name="connsiteX21" fmla="*/ 95002 w 522546"/>
                  <a:gd name="connsiteY21" fmla="*/ 83932 h 285812"/>
                  <a:gd name="connsiteX22" fmla="*/ 71251 w 522546"/>
                  <a:gd name="connsiteY22" fmla="*/ 119558 h 285812"/>
                  <a:gd name="connsiteX23" fmla="*/ 0 w 522546"/>
                  <a:gd name="connsiteY23" fmla="*/ 143308 h 2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546" h="285812">
                    <a:moveTo>
                      <a:pt x="0" y="143308"/>
                    </a:moveTo>
                    <a:lnTo>
                      <a:pt x="0" y="143308"/>
                    </a:lnTo>
                    <a:cubicBezTo>
                      <a:pt x="35626" y="155183"/>
                      <a:pt x="70985" y="167890"/>
                      <a:pt x="106877" y="178934"/>
                    </a:cubicBezTo>
                    <a:cubicBezTo>
                      <a:pt x="122477" y="183734"/>
                      <a:pt x="139781" y="183511"/>
                      <a:pt x="154379" y="190810"/>
                    </a:cubicBezTo>
                    <a:cubicBezTo>
                      <a:pt x="179910" y="203576"/>
                      <a:pt x="201880" y="222477"/>
                      <a:pt x="225631" y="238311"/>
                    </a:cubicBezTo>
                    <a:cubicBezTo>
                      <a:pt x="237506" y="246228"/>
                      <a:pt x="247411" y="258600"/>
                      <a:pt x="261257" y="262062"/>
                    </a:cubicBezTo>
                    <a:cubicBezTo>
                      <a:pt x="320902" y="276973"/>
                      <a:pt x="293275" y="268776"/>
                      <a:pt x="344384" y="285812"/>
                    </a:cubicBezTo>
                    <a:cubicBezTo>
                      <a:pt x="376052" y="281854"/>
                      <a:pt x="409755" y="285790"/>
                      <a:pt x="439387" y="273937"/>
                    </a:cubicBezTo>
                    <a:cubicBezTo>
                      <a:pt x="452638" y="268636"/>
                      <a:pt x="457341" y="251353"/>
                      <a:pt x="463137" y="238311"/>
                    </a:cubicBezTo>
                    <a:cubicBezTo>
                      <a:pt x="463142" y="238301"/>
                      <a:pt x="492824" y="149252"/>
                      <a:pt x="498763" y="131433"/>
                    </a:cubicBezTo>
                    <a:lnTo>
                      <a:pt x="510638" y="95807"/>
                    </a:lnTo>
                    <a:cubicBezTo>
                      <a:pt x="523766" y="56424"/>
                      <a:pt x="522514" y="72699"/>
                      <a:pt x="522514" y="48306"/>
                    </a:cubicBezTo>
                    <a:lnTo>
                      <a:pt x="522514" y="36430"/>
                    </a:lnTo>
                    <a:cubicBezTo>
                      <a:pt x="490846" y="24555"/>
                      <a:pt x="460787" y="6854"/>
                      <a:pt x="427511" y="804"/>
                    </a:cubicBezTo>
                    <a:cubicBezTo>
                      <a:pt x="415195" y="-1435"/>
                      <a:pt x="394921" y="536"/>
                      <a:pt x="391885" y="12680"/>
                    </a:cubicBezTo>
                    <a:cubicBezTo>
                      <a:pt x="381324" y="54923"/>
                      <a:pt x="391885" y="99765"/>
                      <a:pt x="391885" y="143308"/>
                    </a:cubicBezTo>
                    <a:lnTo>
                      <a:pt x="391885" y="143308"/>
                    </a:lnTo>
                    <a:cubicBezTo>
                      <a:pt x="356259" y="139350"/>
                      <a:pt x="318694" y="143683"/>
                      <a:pt x="285007" y="131433"/>
                    </a:cubicBezTo>
                    <a:cubicBezTo>
                      <a:pt x="271594" y="126556"/>
                      <a:pt x="270394" y="106771"/>
                      <a:pt x="261257" y="95807"/>
                    </a:cubicBezTo>
                    <a:cubicBezTo>
                      <a:pt x="232684" y="61519"/>
                      <a:pt x="225034" y="59783"/>
                      <a:pt x="190005" y="36430"/>
                    </a:cubicBezTo>
                    <a:cubicBezTo>
                      <a:pt x="162296" y="40389"/>
                      <a:pt x="131913" y="35788"/>
                      <a:pt x="106877" y="48306"/>
                    </a:cubicBezTo>
                    <a:cubicBezTo>
                      <a:pt x="95681" y="53904"/>
                      <a:pt x="100600" y="72736"/>
                      <a:pt x="95002" y="83932"/>
                    </a:cubicBezTo>
                    <a:cubicBezTo>
                      <a:pt x="88619" y="96698"/>
                      <a:pt x="81343" y="109466"/>
                      <a:pt x="71251" y="119558"/>
                    </a:cubicBezTo>
                    <a:cubicBezTo>
                      <a:pt x="56924" y="133884"/>
                      <a:pt x="11875" y="139350"/>
                      <a:pt x="0" y="143308"/>
                    </a:cubicBezTo>
                    <a:close/>
                  </a:path>
                </a:pathLst>
              </a:cu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Arrow Connector 12"/>
            <p:cNvCxnSpPr/>
            <p:nvPr/>
          </p:nvCxnSpPr>
          <p:spPr>
            <a:xfrm>
              <a:off x="1620202" y="4193040"/>
              <a:ext cx="116239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Curved Connector 13"/>
            <p:cNvCxnSpPr/>
            <p:nvPr/>
          </p:nvCxnSpPr>
          <p:spPr>
            <a:xfrm>
              <a:off x="1978237" y="3652726"/>
              <a:ext cx="649171" cy="542886"/>
            </a:xfrm>
            <a:prstGeom prst="curvedConnector3">
              <a:avLst>
                <a:gd name="adj1" fmla="val 9755"/>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rot="1804461">
              <a:off x="1866892" y="4418502"/>
              <a:ext cx="871770" cy="955328"/>
              <a:chOff x="2176230" y="4562254"/>
              <a:chExt cx="871770" cy="955328"/>
            </a:xfrm>
          </p:grpSpPr>
          <p:cxnSp>
            <p:nvCxnSpPr>
              <p:cNvPr id="32" name="Straight Arrow Connector 31"/>
              <p:cNvCxnSpPr/>
              <p:nvPr/>
            </p:nvCxnSpPr>
            <p:spPr>
              <a:xfrm flipH="1">
                <a:off x="2815136" y="4562254"/>
                <a:ext cx="232864" cy="25369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2603378" y="4783202"/>
                <a:ext cx="232864" cy="25369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2388695" y="5011698"/>
                <a:ext cx="232864" cy="25369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2176230" y="5263891"/>
                <a:ext cx="232864" cy="25369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rot="20606951">
              <a:off x="1688493" y="4552209"/>
              <a:ext cx="912429" cy="276999"/>
            </a:xfrm>
            <a:prstGeom prst="rect">
              <a:avLst/>
            </a:prstGeom>
            <a:noFill/>
          </p:spPr>
          <p:txBody>
            <a:bodyPr wrap="none" rtlCol="0">
              <a:spAutoFit/>
            </a:bodyPr>
            <a:lstStyle/>
            <a:p>
              <a:r>
                <a:rPr lang="en-US" sz="1200" dirty="0" smtClean="0">
                  <a:latin typeface="Times New Roman" pitchFamily="18" charset="0"/>
                  <a:cs typeface="Times New Roman" pitchFamily="18" charset="0"/>
                </a:rPr>
                <a:t>IP</a:t>
              </a:r>
              <a:r>
                <a:rPr lang="en-US" sz="1200" baseline="-25000" dirty="0" smtClean="0">
                  <a:latin typeface="Times New Roman" pitchFamily="18" charset="0"/>
                  <a:cs typeface="Times New Roman" pitchFamily="18" charset="0"/>
                </a:rPr>
                <a:t>3 </a:t>
              </a:r>
              <a:r>
                <a:rPr lang="en-US" sz="1200" dirty="0" smtClean="0">
                  <a:latin typeface="Times New Roman" pitchFamily="18" charset="0"/>
                  <a:cs typeface="Times New Roman" pitchFamily="18" charset="0"/>
                </a:rPr>
                <a:t>Cascade</a:t>
              </a:r>
              <a:endParaRPr lang="en-US" sz="1200" dirty="0">
                <a:latin typeface="Times New Roman" pitchFamily="18" charset="0"/>
                <a:cs typeface="Times New Roman" pitchFamily="18" charset="0"/>
              </a:endParaRPr>
            </a:p>
          </p:txBody>
        </p:sp>
        <p:sp>
          <p:nvSpPr>
            <p:cNvPr id="17" name="Oval 16"/>
            <p:cNvSpPr/>
            <p:nvPr/>
          </p:nvSpPr>
          <p:spPr>
            <a:xfrm>
              <a:off x="822552" y="5466502"/>
              <a:ext cx="163226" cy="1404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999231" y="5587407"/>
              <a:ext cx="163226" cy="1404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24561" y="5688434"/>
              <a:ext cx="163226" cy="1404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198192" y="5714210"/>
              <a:ext cx="163226" cy="1404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361418" y="5569185"/>
              <a:ext cx="163226" cy="1404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190241" y="5446975"/>
              <a:ext cx="163226" cy="1404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45275" y="4800600"/>
              <a:ext cx="1232825" cy="646331"/>
            </a:xfrm>
            <a:prstGeom prst="rect">
              <a:avLst/>
            </a:prstGeom>
            <a:noFill/>
          </p:spPr>
          <p:txBody>
            <a:bodyPr wrap="square" rtlCol="0">
              <a:spAutoFit/>
            </a:bodyPr>
            <a:lstStyle/>
            <a:p>
              <a:pPr algn="ctr"/>
              <a:r>
                <a:rPr lang="en-US" sz="1200" b="1" dirty="0" smtClean="0">
                  <a:latin typeface="Times New Roman" pitchFamily="18" charset="0"/>
                  <a:cs typeface="Times New Roman" pitchFamily="18" charset="0"/>
                </a:rPr>
                <a:t>Endoplasmic reticulum Ca</a:t>
              </a:r>
              <a:r>
                <a:rPr lang="en-US" sz="1200" b="1" baseline="30000" dirty="0" smtClean="0">
                  <a:latin typeface="Times New Roman" pitchFamily="18" charset="0"/>
                  <a:cs typeface="Times New Roman" pitchFamily="18" charset="0"/>
                </a:rPr>
                <a:t>+2</a:t>
              </a:r>
              <a:r>
                <a:rPr lang="en-US" sz="1200" b="1" dirty="0" smtClean="0">
                  <a:latin typeface="Times New Roman" pitchFamily="18" charset="0"/>
                  <a:cs typeface="Times New Roman" pitchFamily="18" charset="0"/>
                </a:rPr>
                <a:t> release</a:t>
              </a:r>
              <a:endParaRPr lang="en-US" sz="1200" b="1" dirty="0">
                <a:latin typeface="Times New Roman" pitchFamily="18" charset="0"/>
                <a:cs typeface="Times New Roman" pitchFamily="18" charset="0"/>
              </a:endParaRPr>
            </a:p>
          </p:txBody>
        </p:sp>
        <p:sp>
          <p:nvSpPr>
            <p:cNvPr id="24" name="Sun 23"/>
            <p:cNvSpPr/>
            <p:nvPr/>
          </p:nvSpPr>
          <p:spPr>
            <a:xfrm flipH="1">
              <a:off x="2847090" y="5356703"/>
              <a:ext cx="493183" cy="465909"/>
            </a:xfrm>
            <a:prstGeom prst="su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823340" y="5615259"/>
              <a:ext cx="163226" cy="1404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1584552" y="5625929"/>
              <a:ext cx="968514" cy="1197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Lightning Bolt 26"/>
            <p:cNvSpPr/>
            <p:nvPr/>
          </p:nvSpPr>
          <p:spPr>
            <a:xfrm rot="10424636" flipH="1" flipV="1">
              <a:off x="2499433" y="5175868"/>
              <a:ext cx="433715" cy="270634"/>
            </a:xfrm>
            <a:prstGeom prst="lightningBolt">
              <a:avLst/>
            </a:prstGeom>
            <a:solidFill>
              <a:srgbClr val="CC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716290" y="5105400"/>
              <a:ext cx="667170" cy="276999"/>
            </a:xfrm>
            <a:prstGeom prst="rect">
              <a:avLst/>
            </a:prstGeom>
            <a:noFill/>
          </p:spPr>
          <p:txBody>
            <a:bodyPr wrap="none" rtlCol="0">
              <a:spAutoFit/>
            </a:bodyPr>
            <a:lstStyle/>
            <a:p>
              <a:r>
                <a:rPr lang="en-US" sz="1200" b="1" dirty="0" smtClean="0">
                  <a:solidFill>
                    <a:srgbClr val="CC0099"/>
                  </a:solidFill>
                  <a:latin typeface="Times New Roman" pitchFamily="18" charset="0"/>
                  <a:cs typeface="Times New Roman" pitchFamily="18" charset="0"/>
                </a:rPr>
                <a:t>409 nm</a:t>
              </a:r>
              <a:endParaRPr lang="en-US" sz="1200" b="1" dirty="0">
                <a:solidFill>
                  <a:srgbClr val="CC0099"/>
                </a:solidFill>
                <a:latin typeface="Times New Roman" pitchFamily="18" charset="0"/>
                <a:cs typeface="Times New Roman" pitchFamily="18" charset="0"/>
              </a:endParaRPr>
            </a:p>
          </p:txBody>
        </p:sp>
        <p:grpSp>
          <p:nvGrpSpPr>
            <p:cNvPr id="29" name="Group 28"/>
            <p:cNvGrpSpPr/>
            <p:nvPr/>
          </p:nvGrpSpPr>
          <p:grpSpPr>
            <a:xfrm>
              <a:off x="1775606" y="5315200"/>
              <a:ext cx="441146" cy="276999"/>
              <a:chOff x="6926203" y="5396791"/>
              <a:chExt cx="441146" cy="276999"/>
            </a:xfrm>
          </p:grpSpPr>
          <p:sp>
            <p:nvSpPr>
              <p:cNvPr id="30" name="Oval 29"/>
              <p:cNvSpPr/>
              <p:nvPr/>
            </p:nvSpPr>
            <p:spPr>
              <a:xfrm>
                <a:off x="6998070" y="5399331"/>
                <a:ext cx="311195" cy="2642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926203" y="5396791"/>
                <a:ext cx="441146" cy="276999"/>
              </a:xfrm>
              <a:prstGeom prst="rect">
                <a:avLst/>
              </a:prstGeom>
              <a:noFill/>
            </p:spPr>
            <p:txBody>
              <a:bodyPr wrap="none" rtlCol="0">
                <a:spAutoFit/>
              </a:bodyPr>
              <a:lstStyle/>
              <a:p>
                <a:r>
                  <a:rPr lang="en-US" sz="1200" dirty="0" smtClean="0">
                    <a:latin typeface="Times New Roman" pitchFamily="18" charset="0"/>
                    <a:cs typeface="Times New Roman" pitchFamily="18" charset="0"/>
                  </a:rPr>
                  <a:t>Dye</a:t>
                </a:r>
                <a:endParaRPr lang="en-US" sz="1200" dirty="0">
                  <a:latin typeface="Times New Roman" pitchFamily="18" charset="0"/>
                  <a:cs typeface="Times New Roman" pitchFamily="18" charset="0"/>
                </a:endParaRPr>
              </a:p>
            </p:txBody>
          </p:sp>
        </p:grpSp>
      </p:gr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4" name="Slide Number Placeholder 43"/>
          <p:cNvSpPr>
            <a:spLocks noGrp="1"/>
          </p:cNvSpPr>
          <p:nvPr>
            <p:ph type="sldNum" sz="quarter" idx="12"/>
          </p:nvPr>
        </p:nvSpPr>
        <p:spPr/>
        <p:txBody>
          <a:bodyPr/>
          <a:lstStyle/>
          <a:p>
            <a:fld id="{A29F4B3C-5FC6-204B-ABA6-62178D919B52}" type="slidenum">
              <a:rPr lang="en-US" smtClean="0"/>
              <a:t>26</a:t>
            </a:fld>
            <a:endParaRPr lang="en-US"/>
          </a:p>
        </p:txBody>
      </p:sp>
    </p:spTree>
    <p:extLst>
      <p:ext uri="{BB962C8B-B14F-4D97-AF65-F5344CB8AC3E}">
        <p14:creationId xmlns:p14="http://schemas.microsoft.com/office/powerpoint/2010/main" val="10679794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69044" y="428264"/>
            <a:ext cx="6212663" cy="461665"/>
          </a:xfrm>
          <a:prstGeom prst="rect">
            <a:avLst/>
          </a:prstGeom>
          <a:noFill/>
        </p:spPr>
        <p:txBody>
          <a:bodyPr wrap="none" rtlCol="0">
            <a:spAutoFit/>
          </a:bodyPr>
          <a:lstStyle/>
          <a:p>
            <a:r>
              <a:rPr lang="en-US" sz="2400" dirty="0" smtClean="0"/>
              <a:t>High-Throughput </a:t>
            </a:r>
            <a:r>
              <a:rPr lang="en-US" sz="2400" dirty="0" smtClean="0"/>
              <a:t>Screening </a:t>
            </a:r>
            <a:r>
              <a:rPr lang="mr-IN" sz="2400" dirty="0" smtClean="0"/>
              <a:t>–</a:t>
            </a:r>
            <a:r>
              <a:rPr lang="en-US" sz="2400" dirty="0" smtClean="0"/>
              <a:t> Screening Cascade</a:t>
            </a:r>
            <a:endParaRPr lang="en-US" sz="2400" dirty="0"/>
          </a:p>
        </p:txBody>
      </p:sp>
      <p:sp>
        <p:nvSpPr>
          <p:cNvPr id="5" name="Rounded Rectangle 4"/>
          <p:cNvSpPr/>
          <p:nvPr/>
        </p:nvSpPr>
        <p:spPr>
          <a:xfrm>
            <a:off x="1276979" y="1742905"/>
            <a:ext cx="2863777" cy="67133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Single-dose</a:t>
            </a:r>
            <a:endParaRPr lang="en-US" dirty="0">
              <a:solidFill>
                <a:schemeClr val="tx1"/>
              </a:solidFill>
            </a:endParaRPr>
          </a:p>
        </p:txBody>
      </p:sp>
      <p:sp>
        <p:nvSpPr>
          <p:cNvPr id="6" name="Rounded Rectangle 5"/>
          <p:cNvSpPr/>
          <p:nvPr/>
        </p:nvSpPr>
        <p:spPr>
          <a:xfrm>
            <a:off x="1276979" y="2942053"/>
            <a:ext cx="2863777" cy="67133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Single-dose</a:t>
            </a:r>
          </a:p>
          <a:p>
            <a:pPr algn="ctr"/>
            <a:r>
              <a:rPr lang="en-US" dirty="0" smtClean="0">
                <a:solidFill>
                  <a:schemeClr val="tx1"/>
                </a:solidFill>
              </a:rPr>
              <a:t>confirmation</a:t>
            </a:r>
            <a:endParaRPr lang="en-US" dirty="0">
              <a:solidFill>
                <a:schemeClr val="tx1"/>
              </a:solidFill>
            </a:endParaRPr>
          </a:p>
        </p:txBody>
      </p:sp>
      <p:sp>
        <p:nvSpPr>
          <p:cNvPr id="7" name="Rounded Rectangle 6"/>
          <p:cNvSpPr/>
          <p:nvPr/>
        </p:nvSpPr>
        <p:spPr>
          <a:xfrm>
            <a:off x="1276979" y="4141201"/>
            <a:ext cx="2863777" cy="67133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Dose-Response</a:t>
            </a:r>
          </a:p>
          <a:p>
            <a:pPr algn="ctr"/>
            <a:r>
              <a:rPr lang="en-US" dirty="0" smtClean="0">
                <a:solidFill>
                  <a:schemeClr val="tx1"/>
                </a:solidFill>
              </a:rPr>
              <a:t>IC50/EC50 determination</a:t>
            </a:r>
            <a:endParaRPr lang="en-US" dirty="0">
              <a:solidFill>
                <a:schemeClr val="tx1"/>
              </a:solidFill>
            </a:endParaRPr>
          </a:p>
        </p:txBody>
      </p:sp>
      <p:cxnSp>
        <p:nvCxnSpPr>
          <p:cNvPr id="9" name="Straight Arrow Connector 8"/>
          <p:cNvCxnSpPr>
            <a:stCxn id="5" idx="2"/>
          </p:cNvCxnSpPr>
          <p:nvPr/>
        </p:nvCxnSpPr>
        <p:spPr>
          <a:xfrm flipH="1">
            <a:off x="2708867" y="2414236"/>
            <a:ext cx="1" cy="527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708866" y="3613384"/>
            <a:ext cx="1" cy="527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173579" y="1272161"/>
            <a:ext cx="3537284" cy="161281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~1,000,000 compounds</a:t>
            </a:r>
            <a:endParaRPr lang="en-US" dirty="0">
              <a:solidFill>
                <a:schemeClr val="tx1"/>
              </a:solidFill>
            </a:endParaRPr>
          </a:p>
        </p:txBody>
      </p:sp>
      <p:sp>
        <p:nvSpPr>
          <p:cNvPr id="13" name="Oval 12"/>
          <p:cNvSpPr/>
          <p:nvPr/>
        </p:nvSpPr>
        <p:spPr>
          <a:xfrm>
            <a:off x="6057900" y="2942053"/>
            <a:ext cx="1768642" cy="78747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r>
              <a:rPr lang="en-US" smtClean="0">
                <a:solidFill>
                  <a:schemeClr val="tx1"/>
                </a:solidFill>
              </a:rPr>
              <a:t>ew thousand</a:t>
            </a:r>
            <a:endParaRPr lang="en-US" dirty="0">
              <a:solidFill>
                <a:schemeClr val="tx1"/>
              </a:solidFill>
            </a:endParaRPr>
          </a:p>
        </p:txBody>
      </p:sp>
      <p:sp>
        <p:nvSpPr>
          <p:cNvPr id="14" name="Oval 13"/>
          <p:cNvSpPr/>
          <p:nvPr/>
        </p:nvSpPr>
        <p:spPr>
          <a:xfrm>
            <a:off x="6057900" y="4025060"/>
            <a:ext cx="1768642" cy="7874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r>
              <a:rPr lang="en-US" smtClean="0">
                <a:solidFill>
                  <a:schemeClr val="tx1"/>
                </a:solidFill>
              </a:rPr>
              <a:t>ew thousand</a:t>
            </a:r>
            <a:endParaRPr lang="en-US" dirty="0">
              <a:solidFill>
                <a:schemeClr val="tx1"/>
              </a:solidFill>
            </a:endParaRPr>
          </a:p>
        </p:txBody>
      </p:sp>
      <p:sp>
        <p:nvSpPr>
          <p:cNvPr id="12" name="Rounded Rectangle 11"/>
          <p:cNvSpPr/>
          <p:nvPr/>
        </p:nvSpPr>
        <p:spPr>
          <a:xfrm>
            <a:off x="1295026" y="5316285"/>
            <a:ext cx="2863777" cy="671331"/>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Off-target Counter </a:t>
            </a:r>
            <a:r>
              <a:rPr lang="en-US" dirty="0" smtClean="0">
                <a:solidFill>
                  <a:schemeClr val="tx1"/>
                </a:solidFill>
              </a:rPr>
              <a:t>Screen(s)</a:t>
            </a:r>
            <a:endParaRPr lang="en-US" dirty="0">
              <a:solidFill>
                <a:schemeClr val="tx1"/>
              </a:solidFill>
            </a:endParaRPr>
          </a:p>
        </p:txBody>
      </p:sp>
      <p:sp>
        <p:nvSpPr>
          <p:cNvPr id="15" name="Oval 14"/>
          <p:cNvSpPr/>
          <p:nvPr/>
        </p:nvSpPr>
        <p:spPr>
          <a:xfrm>
            <a:off x="6075947" y="5200144"/>
            <a:ext cx="1768642" cy="787472"/>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r>
              <a:rPr lang="en-US" smtClean="0">
                <a:solidFill>
                  <a:schemeClr val="tx1"/>
                </a:solidFill>
              </a:rPr>
              <a:t>ew thousand</a:t>
            </a:r>
            <a:endParaRPr lang="en-US" dirty="0">
              <a:solidFill>
                <a:schemeClr val="tx1"/>
              </a:solidFill>
            </a:endParaRPr>
          </a:p>
        </p:txBody>
      </p:sp>
      <p:cxnSp>
        <p:nvCxnSpPr>
          <p:cNvPr id="16" name="Straight Arrow Connector 15"/>
          <p:cNvCxnSpPr/>
          <p:nvPr/>
        </p:nvCxnSpPr>
        <p:spPr>
          <a:xfrm flipH="1">
            <a:off x="2708865" y="4812532"/>
            <a:ext cx="1" cy="527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18" name="Slide Number Placeholder 17"/>
          <p:cNvSpPr>
            <a:spLocks noGrp="1"/>
          </p:cNvSpPr>
          <p:nvPr>
            <p:ph type="sldNum" sz="quarter" idx="12"/>
          </p:nvPr>
        </p:nvSpPr>
        <p:spPr/>
        <p:txBody>
          <a:bodyPr/>
          <a:lstStyle/>
          <a:p>
            <a:fld id="{A29F4B3C-5FC6-204B-ABA6-62178D919B52}" type="slidenum">
              <a:rPr lang="en-US" smtClean="0"/>
              <a:t>27</a:t>
            </a:fld>
            <a:endParaRPr lang="en-US"/>
          </a:p>
        </p:txBody>
      </p:sp>
    </p:spTree>
    <p:extLst>
      <p:ext uri="{BB962C8B-B14F-4D97-AF65-F5344CB8AC3E}">
        <p14:creationId xmlns:p14="http://schemas.microsoft.com/office/powerpoint/2010/main" val="9790148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69044" y="428264"/>
            <a:ext cx="6143733" cy="461665"/>
          </a:xfrm>
          <a:prstGeom prst="rect">
            <a:avLst/>
          </a:prstGeom>
          <a:noFill/>
        </p:spPr>
        <p:txBody>
          <a:bodyPr wrap="none" rtlCol="0">
            <a:spAutoFit/>
          </a:bodyPr>
          <a:lstStyle/>
          <a:p>
            <a:r>
              <a:rPr lang="en-US" sz="2400" dirty="0" smtClean="0"/>
              <a:t>High-Throughput </a:t>
            </a:r>
            <a:r>
              <a:rPr lang="en-US" sz="2400" dirty="0" smtClean="0"/>
              <a:t>Screening</a:t>
            </a:r>
            <a:r>
              <a:rPr lang="mr-IN" sz="2400" dirty="0"/>
              <a:t>–</a:t>
            </a:r>
            <a:r>
              <a:rPr lang="en-US" sz="2400" dirty="0"/>
              <a:t> Screening </a:t>
            </a:r>
            <a:r>
              <a:rPr lang="en-US" sz="2400" dirty="0" smtClean="0"/>
              <a:t>Cascade</a:t>
            </a:r>
            <a:endParaRPr lang="en-US" sz="2400" dirty="0"/>
          </a:p>
        </p:txBody>
      </p:sp>
      <p:sp>
        <p:nvSpPr>
          <p:cNvPr id="5" name="Rounded Rectangle 4"/>
          <p:cNvSpPr/>
          <p:nvPr/>
        </p:nvSpPr>
        <p:spPr>
          <a:xfrm>
            <a:off x="1276979" y="1742905"/>
            <a:ext cx="2863777" cy="67133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Single-dose</a:t>
            </a:r>
            <a:endParaRPr lang="en-US" dirty="0">
              <a:solidFill>
                <a:schemeClr val="tx1"/>
              </a:solidFill>
            </a:endParaRPr>
          </a:p>
        </p:txBody>
      </p:sp>
      <p:sp>
        <p:nvSpPr>
          <p:cNvPr id="6" name="Rounded Rectangle 5"/>
          <p:cNvSpPr/>
          <p:nvPr/>
        </p:nvSpPr>
        <p:spPr>
          <a:xfrm>
            <a:off x="1276979" y="2942053"/>
            <a:ext cx="2863777" cy="67133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Single-dose</a:t>
            </a:r>
          </a:p>
          <a:p>
            <a:pPr algn="ctr"/>
            <a:r>
              <a:rPr lang="en-US" dirty="0" smtClean="0">
                <a:solidFill>
                  <a:schemeClr val="tx1"/>
                </a:solidFill>
              </a:rPr>
              <a:t>confirmation</a:t>
            </a:r>
            <a:endParaRPr lang="en-US" dirty="0">
              <a:solidFill>
                <a:schemeClr val="tx1"/>
              </a:solidFill>
            </a:endParaRPr>
          </a:p>
        </p:txBody>
      </p:sp>
      <p:sp>
        <p:nvSpPr>
          <p:cNvPr id="7" name="Rounded Rectangle 6"/>
          <p:cNvSpPr/>
          <p:nvPr/>
        </p:nvSpPr>
        <p:spPr>
          <a:xfrm>
            <a:off x="1276979" y="5340349"/>
            <a:ext cx="2863777" cy="67133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Dose-Response</a:t>
            </a:r>
          </a:p>
          <a:p>
            <a:pPr algn="ctr"/>
            <a:r>
              <a:rPr lang="en-US" dirty="0" smtClean="0">
                <a:solidFill>
                  <a:schemeClr val="tx1"/>
                </a:solidFill>
              </a:rPr>
              <a:t>IC50/EC50 determination</a:t>
            </a:r>
            <a:endParaRPr lang="en-US" dirty="0">
              <a:solidFill>
                <a:schemeClr val="tx1"/>
              </a:solidFill>
            </a:endParaRPr>
          </a:p>
        </p:txBody>
      </p:sp>
      <p:cxnSp>
        <p:nvCxnSpPr>
          <p:cNvPr id="9" name="Straight Arrow Connector 8"/>
          <p:cNvCxnSpPr>
            <a:stCxn id="5" idx="2"/>
          </p:cNvCxnSpPr>
          <p:nvPr/>
        </p:nvCxnSpPr>
        <p:spPr>
          <a:xfrm flipH="1">
            <a:off x="2708867" y="2414236"/>
            <a:ext cx="1" cy="527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708866" y="3613384"/>
            <a:ext cx="1" cy="527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173579" y="1272161"/>
            <a:ext cx="3537284" cy="161281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~1,000,000 compounds</a:t>
            </a:r>
            <a:endParaRPr lang="en-US" dirty="0">
              <a:solidFill>
                <a:schemeClr val="tx1"/>
              </a:solidFill>
            </a:endParaRPr>
          </a:p>
        </p:txBody>
      </p:sp>
      <p:sp>
        <p:nvSpPr>
          <p:cNvPr id="13" name="Oval 12"/>
          <p:cNvSpPr/>
          <p:nvPr/>
        </p:nvSpPr>
        <p:spPr>
          <a:xfrm>
            <a:off x="6057900" y="2942053"/>
            <a:ext cx="1768642" cy="78747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r>
              <a:rPr lang="en-US" smtClean="0">
                <a:solidFill>
                  <a:schemeClr val="tx1"/>
                </a:solidFill>
              </a:rPr>
              <a:t>ew thousand</a:t>
            </a:r>
            <a:endParaRPr lang="en-US" dirty="0">
              <a:solidFill>
                <a:schemeClr val="tx1"/>
              </a:solidFill>
            </a:endParaRPr>
          </a:p>
        </p:txBody>
      </p:sp>
      <p:sp>
        <p:nvSpPr>
          <p:cNvPr id="14" name="Oval 13"/>
          <p:cNvSpPr/>
          <p:nvPr/>
        </p:nvSpPr>
        <p:spPr>
          <a:xfrm>
            <a:off x="6057900" y="5224208"/>
            <a:ext cx="1768642" cy="7874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r>
              <a:rPr lang="en-US" smtClean="0">
                <a:solidFill>
                  <a:schemeClr val="tx1"/>
                </a:solidFill>
              </a:rPr>
              <a:t>ew thousand</a:t>
            </a:r>
            <a:endParaRPr lang="en-US" dirty="0">
              <a:solidFill>
                <a:schemeClr val="tx1"/>
              </a:solidFill>
            </a:endParaRPr>
          </a:p>
        </p:txBody>
      </p:sp>
      <p:sp>
        <p:nvSpPr>
          <p:cNvPr id="12" name="Rounded Rectangle 11"/>
          <p:cNvSpPr/>
          <p:nvPr/>
        </p:nvSpPr>
        <p:spPr>
          <a:xfrm>
            <a:off x="1276976" y="4141201"/>
            <a:ext cx="2863777" cy="671331"/>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Off-target Counter </a:t>
            </a:r>
            <a:r>
              <a:rPr lang="en-US" dirty="0" smtClean="0">
                <a:solidFill>
                  <a:schemeClr val="tx1"/>
                </a:solidFill>
              </a:rPr>
              <a:t>Screen(s)</a:t>
            </a:r>
            <a:endParaRPr lang="en-US" dirty="0">
              <a:solidFill>
                <a:schemeClr val="tx1"/>
              </a:solidFill>
            </a:endParaRPr>
          </a:p>
        </p:txBody>
      </p:sp>
      <p:sp>
        <p:nvSpPr>
          <p:cNvPr id="15" name="Oval 14"/>
          <p:cNvSpPr/>
          <p:nvPr/>
        </p:nvSpPr>
        <p:spPr>
          <a:xfrm>
            <a:off x="6057897" y="4025060"/>
            <a:ext cx="1768642" cy="787472"/>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r>
              <a:rPr lang="en-US" smtClean="0">
                <a:solidFill>
                  <a:schemeClr val="tx1"/>
                </a:solidFill>
              </a:rPr>
              <a:t>ew thousand</a:t>
            </a:r>
            <a:endParaRPr lang="en-US" dirty="0">
              <a:solidFill>
                <a:schemeClr val="tx1"/>
              </a:solidFill>
            </a:endParaRPr>
          </a:p>
        </p:txBody>
      </p:sp>
      <p:cxnSp>
        <p:nvCxnSpPr>
          <p:cNvPr id="16" name="Straight Arrow Connector 15"/>
          <p:cNvCxnSpPr/>
          <p:nvPr/>
        </p:nvCxnSpPr>
        <p:spPr>
          <a:xfrm flipH="1">
            <a:off x="2708865" y="4812532"/>
            <a:ext cx="1" cy="5278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18" name="Slide Number Placeholder 17"/>
          <p:cNvSpPr>
            <a:spLocks noGrp="1"/>
          </p:cNvSpPr>
          <p:nvPr>
            <p:ph type="sldNum" sz="quarter" idx="12"/>
          </p:nvPr>
        </p:nvSpPr>
        <p:spPr/>
        <p:txBody>
          <a:bodyPr/>
          <a:lstStyle/>
          <a:p>
            <a:fld id="{A29F4B3C-5FC6-204B-ABA6-62178D919B52}" type="slidenum">
              <a:rPr lang="en-US" smtClean="0"/>
              <a:t>28</a:t>
            </a:fld>
            <a:endParaRPr lang="en-US"/>
          </a:p>
        </p:txBody>
      </p:sp>
    </p:spTree>
    <p:extLst>
      <p:ext uri="{BB962C8B-B14F-4D97-AF65-F5344CB8AC3E}">
        <p14:creationId xmlns:p14="http://schemas.microsoft.com/office/powerpoint/2010/main" val="13642401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A29F4B3C-5FC6-204B-ABA6-62178D919B52}" type="slidenum">
              <a:rPr lang="en-US" smtClean="0"/>
              <a:t>29</a:t>
            </a:fld>
            <a:endParaRPr lang="en-US"/>
          </a:p>
        </p:txBody>
      </p:sp>
      <p:sp>
        <p:nvSpPr>
          <p:cNvPr id="7" name="TextBox 6"/>
          <p:cNvSpPr txBox="1"/>
          <p:nvPr/>
        </p:nvSpPr>
        <p:spPr>
          <a:xfrm>
            <a:off x="2004243" y="238042"/>
            <a:ext cx="6212663" cy="461665"/>
          </a:xfrm>
          <a:prstGeom prst="rect">
            <a:avLst/>
          </a:prstGeom>
          <a:noFill/>
        </p:spPr>
        <p:txBody>
          <a:bodyPr wrap="none" rtlCol="0">
            <a:spAutoFit/>
          </a:bodyPr>
          <a:lstStyle/>
          <a:p>
            <a:r>
              <a:rPr lang="en-US" sz="2400" dirty="0" smtClean="0"/>
              <a:t>High-Throughput </a:t>
            </a:r>
            <a:r>
              <a:rPr lang="en-US" sz="2400" dirty="0" smtClean="0"/>
              <a:t>Screening </a:t>
            </a:r>
            <a:r>
              <a:rPr lang="mr-IN" sz="2400" dirty="0" smtClean="0"/>
              <a:t>–</a:t>
            </a:r>
            <a:r>
              <a:rPr lang="en-US" sz="2400" dirty="0" smtClean="0"/>
              <a:t> Screening Cascade</a:t>
            </a:r>
            <a:endParaRPr lang="en-US" sz="2400" dirty="0"/>
          </a:p>
        </p:txBody>
      </p:sp>
      <p:sp>
        <p:nvSpPr>
          <p:cNvPr id="8" name="Rounded Rectangle 7"/>
          <p:cNvSpPr/>
          <p:nvPr/>
        </p:nvSpPr>
        <p:spPr>
          <a:xfrm>
            <a:off x="3678687" y="949318"/>
            <a:ext cx="2863777" cy="67133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Primary HTS</a:t>
            </a:r>
            <a:endParaRPr lang="en-US" dirty="0">
              <a:solidFill>
                <a:schemeClr val="tx1"/>
              </a:solidFill>
            </a:endParaRPr>
          </a:p>
        </p:txBody>
      </p:sp>
      <p:sp>
        <p:nvSpPr>
          <p:cNvPr id="9" name="Rounded Rectangle 8"/>
          <p:cNvSpPr/>
          <p:nvPr/>
        </p:nvSpPr>
        <p:spPr>
          <a:xfrm>
            <a:off x="3678687" y="1809754"/>
            <a:ext cx="2863777" cy="67133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Single-dose</a:t>
            </a:r>
          </a:p>
          <a:p>
            <a:pPr algn="ctr"/>
            <a:r>
              <a:rPr lang="en-US" dirty="0" smtClean="0">
                <a:solidFill>
                  <a:schemeClr val="tx1"/>
                </a:solidFill>
              </a:rPr>
              <a:t>confirmation</a:t>
            </a:r>
            <a:endParaRPr lang="en-US" dirty="0">
              <a:solidFill>
                <a:schemeClr val="tx1"/>
              </a:solidFill>
            </a:endParaRPr>
          </a:p>
        </p:txBody>
      </p:sp>
      <p:sp>
        <p:nvSpPr>
          <p:cNvPr id="10" name="Rounded Rectangle 9"/>
          <p:cNvSpPr/>
          <p:nvPr/>
        </p:nvSpPr>
        <p:spPr>
          <a:xfrm>
            <a:off x="3857734" y="3441973"/>
            <a:ext cx="2863777" cy="67133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Dose-Response</a:t>
            </a:r>
          </a:p>
          <a:p>
            <a:pPr algn="ctr"/>
            <a:r>
              <a:rPr lang="en-US" dirty="0" smtClean="0">
                <a:solidFill>
                  <a:schemeClr val="tx1"/>
                </a:solidFill>
              </a:rPr>
              <a:t>IC50/EC50 determination</a:t>
            </a:r>
            <a:endParaRPr lang="en-US" dirty="0">
              <a:solidFill>
                <a:schemeClr val="tx1"/>
              </a:solidFill>
            </a:endParaRPr>
          </a:p>
        </p:txBody>
      </p:sp>
      <p:sp>
        <p:nvSpPr>
          <p:cNvPr id="16" name="Rounded Rectangle 15"/>
          <p:cNvSpPr/>
          <p:nvPr/>
        </p:nvSpPr>
        <p:spPr>
          <a:xfrm>
            <a:off x="2149510" y="2619696"/>
            <a:ext cx="2863777" cy="671331"/>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Off-target Counter </a:t>
            </a:r>
            <a:r>
              <a:rPr lang="en-US" dirty="0" smtClean="0">
                <a:solidFill>
                  <a:schemeClr val="tx1"/>
                </a:solidFill>
              </a:rPr>
              <a:t>Screen(s)</a:t>
            </a:r>
            <a:endParaRPr lang="en-US" dirty="0">
              <a:solidFill>
                <a:schemeClr val="tx1"/>
              </a:solidFill>
            </a:endParaRPr>
          </a:p>
        </p:txBody>
      </p:sp>
      <p:sp>
        <p:nvSpPr>
          <p:cNvPr id="19" name="Rounded Rectangle 18"/>
          <p:cNvSpPr/>
          <p:nvPr/>
        </p:nvSpPr>
        <p:spPr>
          <a:xfrm>
            <a:off x="5289623" y="2619696"/>
            <a:ext cx="2863777" cy="671331"/>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Technology Counter </a:t>
            </a:r>
            <a:r>
              <a:rPr lang="en-US" dirty="0" smtClean="0">
                <a:solidFill>
                  <a:schemeClr val="tx1"/>
                </a:solidFill>
              </a:rPr>
              <a:t>Screen(s)</a:t>
            </a:r>
            <a:endParaRPr lang="en-US" dirty="0">
              <a:solidFill>
                <a:schemeClr val="tx1"/>
              </a:solidFill>
            </a:endParaRPr>
          </a:p>
        </p:txBody>
      </p:sp>
      <p:sp>
        <p:nvSpPr>
          <p:cNvPr id="22" name="Rounded Rectangle 21"/>
          <p:cNvSpPr/>
          <p:nvPr/>
        </p:nvSpPr>
        <p:spPr>
          <a:xfrm>
            <a:off x="2246798" y="4326357"/>
            <a:ext cx="2863777" cy="67133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Biophysical Assay/</a:t>
            </a:r>
            <a:r>
              <a:rPr lang="en-US" dirty="0" err="1" smtClean="0">
                <a:solidFill>
                  <a:schemeClr val="tx1"/>
                </a:solidFill>
              </a:rPr>
              <a:t>Xray</a:t>
            </a:r>
            <a:endParaRPr lang="en-US" dirty="0">
              <a:solidFill>
                <a:schemeClr val="tx1"/>
              </a:solidFill>
            </a:endParaRPr>
          </a:p>
        </p:txBody>
      </p:sp>
      <p:sp>
        <p:nvSpPr>
          <p:cNvPr id="23" name="Rounded Rectangle 22"/>
          <p:cNvSpPr/>
          <p:nvPr/>
        </p:nvSpPr>
        <p:spPr>
          <a:xfrm>
            <a:off x="5427643" y="4328295"/>
            <a:ext cx="2863777" cy="671331"/>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Cell-based functional Assay</a:t>
            </a:r>
            <a:endParaRPr lang="en-US" dirty="0">
              <a:solidFill>
                <a:schemeClr val="tx1"/>
              </a:solidFill>
            </a:endParaRPr>
          </a:p>
        </p:txBody>
      </p:sp>
      <p:sp>
        <p:nvSpPr>
          <p:cNvPr id="24" name="TextBox 23"/>
          <p:cNvSpPr txBox="1"/>
          <p:nvPr/>
        </p:nvSpPr>
        <p:spPr>
          <a:xfrm>
            <a:off x="981308" y="5349897"/>
            <a:ext cx="10571356" cy="646331"/>
          </a:xfrm>
          <a:prstGeom prst="rect">
            <a:avLst/>
          </a:prstGeom>
          <a:noFill/>
        </p:spPr>
        <p:txBody>
          <a:bodyPr wrap="square" rtlCol="0">
            <a:spAutoFit/>
          </a:bodyPr>
          <a:lstStyle/>
          <a:p>
            <a:r>
              <a:rPr lang="en-US" dirty="0" smtClean="0"/>
              <a:t>Establishing a good screening cascade is essential to start chemical synthesis only </a:t>
            </a:r>
            <a:r>
              <a:rPr lang="en-US" smtClean="0"/>
              <a:t>on compounds which are qualified hits on the target of interest.</a:t>
            </a:r>
            <a:endParaRPr lang="en-US"/>
          </a:p>
        </p:txBody>
      </p:sp>
    </p:spTree>
    <p:extLst>
      <p:ext uri="{BB962C8B-B14F-4D97-AF65-F5344CB8AC3E}">
        <p14:creationId xmlns:p14="http://schemas.microsoft.com/office/powerpoint/2010/main" val="10976514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8810" y="1274775"/>
            <a:ext cx="8556701" cy="646331"/>
          </a:xfrm>
          <a:prstGeom prst="rect">
            <a:avLst/>
          </a:prstGeom>
          <a:noFill/>
        </p:spPr>
        <p:txBody>
          <a:bodyPr wrap="none" rtlCol="0">
            <a:spAutoFit/>
          </a:bodyPr>
          <a:lstStyle/>
          <a:p>
            <a:r>
              <a:rPr lang="en-US" sz="3600" dirty="0" smtClean="0"/>
              <a:t>Lecture </a:t>
            </a:r>
            <a:r>
              <a:rPr lang="en-US" sz="3600" dirty="0" smtClean="0"/>
              <a:t>5a: Screening of Compound Libraries</a:t>
            </a:r>
            <a:endParaRPr lang="en-US" sz="3600" dirty="0"/>
          </a:p>
        </p:txBody>
      </p:sp>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l="8766" t="11539" r="8051" b="7692"/>
          <a:stretch>
            <a:fillRect/>
          </a:stretch>
        </p:blipFill>
        <p:spPr bwMode="auto">
          <a:xfrm>
            <a:off x="3525775" y="2309839"/>
            <a:ext cx="4304690" cy="291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fld id="{A29F4B3C-5FC6-204B-ABA6-62178D919B52}" type="slidenum">
              <a:rPr lang="en-US" smtClean="0"/>
              <a:t>3</a:t>
            </a:fld>
            <a:endParaRPr lang="en-US"/>
          </a:p>
        </p:txBody>
      </p:sp>
    </p:spTree>
    <p:extLst>
      <p:ext uri="{BB962C8B-B14F-4D97-AF65-F5344CB8AC3E}">
        <p14:creationId xmlns:p14="http://schemas.microsoft.com/office/powerpoint/2010/main" val="602986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12232" y="276726"/>
            <a:ext cx="2391167" cy="461665"/>
          </a:xfrm>
          <a:prstGeom prst="rect">
            <a:avLst/>
          </a:prstGeom>
          <a:noFill/>
        </p:spPr>
        <p:txBody>
          <a:bodyPr wrap="none" rtlCol="0">
            <a:spAutoFit/>
          </a:bodyPr>
          <a:lstStyle/>
          <a:p>
            <a:r>
              <a:rPr lang="en-US" sz="2400" dirty="0" smtClean="0"/>
              <a:t>HTS Data Analysis</a:t>
            </a:r>
            <a:endParaRPr lang="en-US" sz="2400" dirty="0"/>
          </a:p>
        </p:txBody>
      </p:sp>
      <p:sp>
        <p:nvSpPr>
          <p:cNvPr id="5" name="TextBox 4"/>
          <p:cNvSpPr txBox="1"/>
          <p:nvPr/>
        </p:nvSpPr>
        <p:spPr>
          <a:xfrm>
            <a:off x="866275" y="906833"/>
            <a:ext cx="9661358" cy="1200329"/>
          </a:xfrm>
          <a:prstGeom prst="rect">
            <a:avLst/>
          </a:prstGeom>
          <a:noFill/>
        </p:spPr>
        <p:txBody>
          <a:bodyPr wrap="square" rtlCol="0">
            <a:spAutoFit/>
          </a:bodyPr>
          <a:lstStyle/>
          <a:p>
            <a:pPr marL="285750" indent="-285750">
              <a:buFont typeface="Arial" charset="0"/>
              <a:buChar char="•"/>
            </a:pPr>
            <a:r>
              <a:rPr lang="en-US" dirty="0" smtClean="0"/>
              <a:t>HTS runs deliver usually several hundred to several thousand hits. The first step to work up the data is usually to cluster the hit set based on </a:t>
            </a:r>
            <a:r>
              <a:rPr lang="en-US" b="1" dirty="0" smtClean="0">
                <a:solidFill>
                  <a:srgbClr val="FF0000"/>
                </a:solidFill>
              </a:rPr>
              <a:t>chemical similarity</a:t>
            </a:r>
            <a:r>
              <a:rPr lang="en-US" dirty="0" smtClean="0"/>
              <a:t>.</a:t>
            </a:r>
          </a:p>
          <a:p>
            <a:pPr marL="285750" indent="-285750">
              <a:buFont typeface="Arial" charset="0"/>
              <a:buChar char="•"/>
            </a:pPr>
            <a:r>
              <a:rPr lang="en-US" dirty="0" smtClean="0"/>
              <a:t>Clustering is a standard technology in data science with a whole bunch of different algorithms which can be used. But they all require a measure of similarity.</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872" y="2107162"/>
            <a:ext cx="8026577" cy="4682170"/>
          </a:xfrm>
          <a:prstGeom prst="rect">
            <a:avLst/>
          </a:prstGeom>
        </p:spPr>
      </p:pic>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8" name="Slide Number Placeholder 7"/>
          <p:cNvSpPr>
            <a:spLocks noGrp="1"/>
          </p:cNvSpPr>
          <p:nvPr>
            <p:ph type="sldNum" sz="quarter" idx="12"/>
          </p:nvPr>
        </p:nvSpPr>
        <p:spPr/>
        <p:txBody>
          <a:bodyPr/>
          <a:lstStyle/>
          <a:p>
            <a:fld id="{A29F4B3C-5FC6-204B-ABA6-62178D919B52}" type="slidenum">
              <a:rPr lang="en-US" smtClean="0"/>
              <a:t>30</a:t>
            </a:fld>
            <a:endParaRPr lang="en-US"/>
          </a:p>
        </p:txBody>
      </p:sp>
    </p:spTree>
    <p:extLst>
      <p:ext uri="{BB962C8B-B14F-4D97-AF65-F5344CB8AC3E}">
        <p14:creationId xmlns:p14="http://schemas.microsoft.com/office/powerpoint/2010/main" val="3258021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2705" y="264695"/>
            <a:ext cx="4890634" cy="461665"/>
          </a:xfrm>
          <a:prstGeom prst="rect">
            <a:avLst/>
          </a:prstGeom>
          <a:noFill/>
        </p:spPr>
        <p:txBody>
          <a:bodyPr wrap="none" rtlCol="0">
            <a:spAutoFit/>
          </a:bodyPr>
          <a:lstStyle/>
          <a:p>
            <a:r>
              <a:rPr lang="en-US" sz="2400" dirty="0" smtClean="0"/>
              <a:t>How to describe molecular similarity?</a:t>
            </a:r>
            <a:endParaRPr lang="en-US" sz="2400" dirty="0"/>
          </a:p>
        </p:txBody>
      </p:sp>
      <p:sp>
        <p:nvSpPr>
          <p:cNvPr id="5" name="TextBox 4"/>
          <p:cNvSpPr txBox="1"/>
          <p:nvPr/>
        </p:nvSpPr>
        <p:spPr>
          <a:xfrm>
            <a:off x="745958" y="1251284"/>
            <a:ext cx="11105147" cy="2215991"/>
          </a:xfrm>
          <a:prstGeom prst="rect">
            <a:avLst/>
          </a:prstGeom>
          <a:noFill/>
        </p:spPr>
        <p:txBody>
          <a:bodyPr wrap="square" rtlCol="0">
            <a:spAutoFit/>
          </a:bodyPr>
          <a:lstStyle/>
          <a:p>
            <a:pPr marL="285750" indent="-285750">
              <a:buFont typeface="Arial" charset="0"/>
              <a:buChar char="•"/>
            </a:pPr>
            <a:r>
              <a:rPr lang="en-US" sz="2000" dirty="0" smtClean="0"/>
              <a:t>Molecules are 3-dimensional. Correct similarity calculations would therefore include computation of the 3-dimensional structure(s), computation of the electron densities and subsequent comparison with the electron densities of other molecules.</a:t>
            </a:r>
          </a:p>
          <a:p>
            <a:pPr marL="285750" indent="-285750">
              <a:buFont typeface="Arial" charset="0"/>
              <a:buChar char="•"/>
            </a:pPr>
            <a:endParaRPr lang="en-US" sz="2000" dirty="0" smtClean="0"/>
          </a:p>
          <a:p>
            <a:pPr marL="285750" indent="-285750">
              <a:buFont typeface="Arial" charset="0"/>
              <a:buChar char="•"/>
            </a:pPr>
            <a:r>
              <a:rPr lang="en-US" sz="2000" dirty="0" smtClean="0"/>
              <a:t>For a clustering we need a similarity matrix. Hence, for a hit set of 1,000 molecule we need to compute 1,000x1,000/2 similarities. So we need something which is fast.</a:t>
            </a:r>
          </a:p>
          <a:p>
            <a:pPr marL="285750" indent="-285750">
              <a:buFont typeface="Arial" charset="0"/>
              <a:buChar char="•"/>
            </a:pP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8" name="Slide Number Placeholder 7"/>
          <p:cNvSpPr>
            <a:spLocks noGrp="1"/>
          </p:cNvSpPr>
          <p:nvPr>
            <p:ph type="sldNum" sz="quarter" idx="12"/>
          </p:nvPr>
        </p:nvSpPr>
        <p:spPr/>
        <p:txBody>
          <a:bodyPr/>
          <a:lstStyle/>
          <a:p>
            <a:fld id="{A29F4B3C-5FC6-204B-ABA6-62178D919B52}" type="slidenum">
              <a:rPr lang="en-US" smtClean="0"/>
              <a:t>31</a:t>
            </a:fld>
            <a:endParaRPr lang="en-US"/>
          </a:p>
        </p:txBody>
      </p:sp>
    </p:spTree>
    <p:extLst>
      <p:ext uri="{BB962C8B-B14F-4D97-AF65-F5344CB8AC3E}">
        <p14:creationId xmlns:p14="http://schemas.microsoft.com/office/powerpoint/2010/main" val="4931343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147" y="495527"/>
            <a:ext cx="6604000" cy="2540000"/>
          </a:xfrm>
          <a:prstGeom prst="rect">
            <a:avLst/>
          </a:prstGeom>
        </p:spPr>
      </p:pic>
      <p:sp>
        <p:nvSpPr>
          <p:cNvPr id="5" name="TextBox 4"/>
          <p:cNvSpPr txBox="1"/>
          <p:nvPr/>
        </p:nvSpPr>
        <p:spPr>
          <a:xfrm>
            <a:off x="959952" y="264695"/>
            <a:ext cx="3018390" cy="461665"/>
          </a:xfrm>
          <a:prstGeom prst="rect">
            <a:avLst/>
          </a:prstGeom>
          <a:noFill/>
        </p:spPr>
        <p:txBody>
          <a:bodyPr wrap="none" rtlCol="0">
            <a:spAutoFit/>
          </a:bodyPr>
          <a:lstStyle/>
          <a:p>
            <a:r>
              <a:rPr lang="en-US" sz="2400" dirty="0" smtClean="0"/>
              <a:t>Molecular Fingerprints</a:t>
            </a:r>
            <a:endParaRPr lang="en-US" sz="2400" dirty="0"/>
          </a:p>
        </p:txBody>
      </p:sp>
      <p:sp>
        <p:nvSpPr>
          <p:cNvPr id="6" name="TextBox 5"/>
          <p:cNvSpPr txBox="1"/>
          <p:nvPr/>
        </p:nvSpPr>
        <p:spPr>
          <a:xfrm>
            <a:off x="673768" y="2961311"/>
            <a:ext cx="9621673" cy="923330"/>
          </a:xfrm>
          <a:prstGeom prst="rect">
            <a:avLst/>
          </a:prstGeom>
          <a:noFill/>
        </p:spPr>
        <p:txBody>
          <a:bodyPr wrap="none" rtlCol="0">
            <a:spAutoFit/>
          </a:bodyPr>
          <a:lstStyle/>
          <a:p>
            <a:pPr marL="285750" indent="-285750">
              <a:buFont typeface="Arial" charset="0"/>
              <a:buChar char="•"/>
            </a:pPr>
            <a:r>
              <a:rPr lang="en-US" dirty="0" smtClean="0"/>
              <a:t>A fingerprint is a binary vector where each bit represents a substructure pattern</a:t>
            </a:r>
          </a:p>
          <a:p>
            <a:pPr marL="285750" indent="-285750">
              <a:buFont typeface="Arial" charset="0"/>
              <a:buChar char="•"/>
            </a:pPr>
            <a:r>
              <a:rPr lang="en-US" dirty="0" smtClean="0"/>
              <a:t>Each element (bit) can either be ”1” if the pattern is present in a molecule or ”0” if it is not.</a:t>
            </a:r>
          </a:p>
          <a:p>
            <a:pPr marL="285750" indent="-285750">
              <a:buFont typeface="Arial" charset="0"/>
              <a:buChar char="•"/>
            </a:pPr>
            <a:r>
              <a:rPr lang="en-US" dirty="0" smtClean="0"/>
              <a:t>The similarity between two bit vectors can be computed by the so-called </a:t>
            </a:r>
            <a:r>
              <a:rPr lang="en-US" dirty="0" err="1" smtClean="0"/>
              <a:t>Jaccard</a:t>
            </a:r>
            <a:r>
              <a:rPr lang="en-US" dirty="0" smtClean="0"/>
              <a:t> (</a:t>
            </a:r>
            <a:r>
              <a:rPr lang="en-US" dirty="0" err="1" smtClean="0"/>
              <a:t>Tanimoto</a:t>
            </a:r>
            <a:r>
              <a:rPr lang="en-US" dirty="0" smtClean="0"/>
              <a:t>) index </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52" y="4883128"/>
            <a:ext cx="4178300" cy="774700"/>
          </a:xfrm>
          <a:prstGeom prst="rect">
            <a:avLst/>
          </a:prstGeom>
        </p:spPr>
      </p:pic>
      <p:pic>
        <p:nvPicPr>
          <p:cNvPr id="9" name="Picture 8"/>
          <p:cNvPicPr>
            <a:picLocks noChangeAspect="1"/>
          </p:cNvPicPr>
          <p:nvPr/>
        </p:nvPicPr>
        <p:blipFill>
          <a:blip r:embed="rId4"/>
          <a:stretch>
            <a:fillRect/>
          </a:stretch>
        </p:blipFill>
        <p:spPr>
          <a:xfrm>
            <a:off x="5484604" y="3884641"/>
            <a:ext cx="1678070" cy="1284560"/>
          </a:xfrm>
          <a:prstGeom prst="rect">
            <a:avLst/>
          </a:prstGeom>
        </p:spPr>
      </p:pic>
      <p:pic>
        <p:nvPicPr>
          <p:cNvPr id="10" name="Picture 9"/>
          <p:cNvPicPr>
            <a:picLocks noChangeAspect="1"/>
          </p:cNvPicPr>
          <p:nvPr/>
        </p:nvPicPr>
        <p:blipFill>
          <a:blip r:embed="rId5"/>
          <a:stretch>
            <a:fillRect/>
          </a:stretch>
        </p:blipFill>
        <p:spPr>
          <a:xfrm>
            <a:off x="5539723" y="5657828"/>
            <a:ext cx="1567831" cy="1200172"/>
          </a:xfrm>
          <a:prstGeom prst="rect">
            <a:avLst/>
          </a:prstGeom>
        </p:spPr>
      </p:pic>
      <p:cxnSp>
        <p:nvCxnSpPr>
          <p:cNvPr id="12" name="Straight Arrow Connector 11"/>
          <p:cNvCxnSpPr>
            <a:stCxn id="9" idx="1"/>
          </p:cNvCxnSpPr>
          <p:nvPr/>
        </p:nvCxnSpPr>
        <p:spPr>
          <a:xfrm flipH="1">
            <a:off x="4343400" y="4526921"/>
            <a:ext cx="1141204" cy="35620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1"/>
          </p:cNvCxnSpPr>
          <p:nvPr/>
        </p:nvCxnSpPr>
        <p:spPr>
          <a:xfrm flipH="1" flipV="1">
            <a:off x="4392041" y="5657828"/>
            <a:ext cx="1147682" cy="60008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736954" y="4382305"/>
            <a:ext cx="4210284" cy="2031325"/>
          </a:xfrm>
          <a:prstGeom prst="rect">
            <a:avLst/>
          </a:prstGeom>
          <a:noFill/>
        </p:spPr>
        <p:txBody>
          <a:bodyPr wrap="square" rtlCol="0">
            <a:spAutoFit/>
          </a:bodyPr>
          <a:lstStyle/>
          <a:p>
            <a:pPr marL="285750" indent="-285750">
              <a:buFont typeface="Arial" charset="0"/>
              <a:buChar char="•"/>
            </a:pPr>
            <a:r>
              <a:rPr lang="en-US" dirty="0" smtClean="0"/>
              <a:t>Its value is 1 for identical fingerprints and 0 for completely different fingerprints</a:t>
            </a:r>
          </a:p>
          <a:p>
            <a:pPr marL="285750" indent="-285750">
              <a:buFont typeface="Arial" charset="0"/>
              <a:buChar char="•"/>
            </a:pPr>
            <a:r>
              <a:rPr lang="en-US" dirty="0" smtClean="0"/>
              <a:t>Its computation is very fast and commonly employed to compute similarities between large sets of molecules</a:t>
            </a: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14" name="Slide Number Placeholder 13"/>
          <p:cNvSpPr>
            <a:spLocks noGrp="1"/>
          </p:cNvSpPr>
          <p:nvPr>
            <p:ph type="sldNum" sz="quarter" idx="12"/>
          </p:nvPr>
        </p:nvSpPr>
        <p:spPr/>
        <p:txBody>
          <a:bodyPr/>
          <a:lstStyle/>
          <a:p>
            <a:fld id="{A29F4B3C-5FC6-204B-ABA6-62178D919B52}" type="slidenum">
              <a:rPr lang="en-US" smtClean="0"/>
              <a:t>32</a:t>
            </a:fld>
            <a:endParaRPr lang="en-US"/>
          </a:p>
        </p:txBody>
      </p:sp>
    </p:spTree>
    <p:extLst>
      <p:ext uri="{BB962C8B-B14F-4D97-AF65-F5344CB8AC3E}">
        <p14:creationId xmlns:p14="http://schemas.microsoft.com/office/powerpoint/2010/main" val="14007314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32594" y="1241997"/>
            <a:ext cx="2349500" cy="1270000"/>
          </a:xfrm>
          <a:prstGeom prst="rect">
            <a:avLst/>
          </a:prstGeom>
        </p:spPr>
      </p:pic>
      <p:pic>
        <p:nvPicPr>
          <p:cNvPr id="6" name="Picture 5"/>
          <p:cNvPicPr>
            <a:picLocks noChangeAspect="1"/>
          </p:cNvPicPr>
          <p:nvPr/>
        </p:nvPicPr>
        <p:blipFill>
          <a:blip r:embed="rId3"/>
          <a:stretch>
            <a:fillRect/>
          </a:stretch>
        </p:blipFill>
        <p:spPr>
          <a:xfrm>
            <a:off x="7797279" y="1352051"/>
            <a:ext cx="2400300" cy="1244600"/>
          </a:xfrm>
          <a:prstGeom prst="rect">
            <a:avLst/>
          </a:prstGeom>
        </p:spPr>
      </p:pic>
      <p:pic>
        <p:nvPicPr>
          <p:cNvPr id="7" name="Picture 6"/>
          <p:cNvPicPr>
            <a:picLocks noChangeAspect="1"/>
          </p:cNvPicPr>
          <p:nvPr/>
        </p:nvPicPr>
        <p:blipFill>
          <a:blip r:embed="rId4"/>
          <a:stretch>
            <a:fillRect/>
          </a:stretch>
        </p:blipFill>
        <p:spPr>
          <a:xfrm>
            <a:off x="4743078" y="5174083"/>
            <a:ext cx="2501900" cy="1206500"/>
          </a:xfrm>
          <a:prstGeom prst="rect">
            <a:avLst/>
          </a:prstGeom>
        </p:spPr>
      </p:pic>
      <p:pic>
        <p:nvPicPr>
          <p:cNvPr id="8" name="Picture 7"/>
          <p:cNvPicPr>
            <a:picLocks noChangeAspect="1"/>
          </p:cNvPicPr>
          <p:nvPr/>
        </p:nvPicPr>
        <p:blipFill>
          <a:blip r:embed="rId5"/>
          <a:stretch>
            <a:fillRect/>
          </a:stretch>
        </p:blipFill>
        <p:spPr>
          <a:xfrm>
            <a:off x="8247646" y="4003178"/>
            <a:ext cx="2362200" cy="1435100"/>
          </a:xfrm>
          <a:prstGeom prst="rect">
            <a:avLst/>
          </a:prstGeom>
        </p:spPr>
      </p:pic>
      <p:pic>
        <p:nvPicPr>
          <p:cNvPr id="10" name="Picture 9"/>
          <p:cNvPicPr>
            <a:picLocks noChangeAspect="1"/>
          </p:cNvPicPr>
          <p:nvPr/>
        </p:nvPicPr>
        <p:blipFill>
          <a:blip r:embed="rId6"/>
          <a:stretch>
            <a:fillRect/>
          </a:stretch>
        </p:blipFill>
        <p:spPr>
          <a:xfrm>
            <a:off x="4466443" y="248076"/>
            <a:ext cx="2565400" cy="1295400"/>
          </a:xfrm>
          <a:prstGeom prst="rect">
            <a:avLst/>
          </a:prstGeom>
        </p:spPr>
      </p:pic>
      <p:cxnSp>
        <p:nvCxnSpPr>
          <p:cNvPr id="14" name="Straight Connector 13"/>
          <p:cNvCxnSpPr/>
          <p:nvPr/>
        </p:nvCxnSpPr>
        <p:spPr>
          <a:xfrm>
            <a:off x="5618747" y="4003178"/>
            <a:ext cx="29744" cy="10784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3081428" y="2245248"/>
            <a:ext cx="1185146" cy="7028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7122694" y="3580118"/>
            <a:ext cx="1124953" cy="7478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5618747" y="1508233"/>
            <a:ext cx="19433" cy="8430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7066231" y="2280259"/>
            <a:ext cx="850083" cy="4683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536773" y="1974351"/>
            <a:ext cx="593432" cy="369332"/>
          </a:xfrm>
          <a:prstGeom prst="rect">
            <a:avLst/>
          </a:prstGeom>
          <a:noFill/>
        </p:spPr>
        <p:txBody>
          <a:bodyPr wrap="none" rtlCol="0">
            <a:spAutoFit/>
          </a:bodyPr>
          <a:lstStyle/>
          <a:p>
            <a:r>
              <a:rPr lang="en-US" smtClean="0"/>
              <a:t>0.68</a:t>
            </a:r>
            <a:endParaRPr lang="en-US"/>
          </a:p>
        </p:txBody>
      </p:sp>
      <p:sp>
        <p:nvSpPr>
          <p:cNvPr id="39" name="TextBox 38"/>
          <p:cNvSpPr txBox="1"/>
          <p:nvPr/>
        </p:nvSpPr>
        <p:spPr>
          <a:xfrm>
            <a:off x="6874324" y="2247286"/>
            <a:ext cx="593432" cy="369332"/>
          </a:xfrm>
          <a:prstGeom prst="rect">
            <a:avLst/>
          </a:prstGeom>
          <a:noFill/>
        </p:spPr>
        <p:txBody>
          <a:bodyPr wrap="none" rtlCol="0">
            <a:spAutoFit/>
          </a:bodyPr>
          <a:lstStyle/>
          <a:p>
            <a:r>
              <a:rPr lang="en-US" smtClean="0"/>
              <a:t>0.61</a:t>
            </a:r>
            <a:endParaRPr lang="en-US"/>
          </a:p>
        </p:txBody>
      </p:sp>
      <p:sp>
        <p:nvSpPr>
          <p:cNvPr id="40" name="TextBox 39"/>
          <p:cNvSpPr txBox="1"/>
          <p:nvPr/>
        </p:nvSpPr>
        <p:spPr>
          <a:xfrm>
            <a:off x="5726589" y="4354417"/>
            <a:ext cx="593432" cy="369332"/>
          </a:xfrm>
          <a:prstGeom prst="rect">
            <a:avLst/>
          </a:prstGeom>
          <a:noFill/>
        </p:spPr>
        <p:txBody>
          <a:bodyPr wrap="none" rtlCol="0">
            <a:spAutoFit/>
          </a:bodyPr>
          <a:lstStyle/>
          <a:p>
            <a:r>
              <a:rPr lang="en-US" dirty="0" smtClean="0"/>
              <a:t>0.67</a:t>
            </a:r>
            <a:endParaRPr lang="en-US" dirty="0"/>
          </a:p>
        </p:txBody>
      </p:sp>
      <p:sp>
        <p:nvSpPr>
          <p:cNvPr id="41" name="TextBox 40"/>
          <p:cNvSpPr txBox="1"/>
          <p:nvPr/>
        </p:nvSpPr>
        <p:spPr>
          <a:xfrm>
            <a:off x="7584983" y="3545140"/>
            <a:ext cx="593432" cy="369332"/>
          </a:xfrm>
          <a:prstGeom prst="rect">
            <a:avLst/>
          </a:prstGeom>
          <a:noFill/>
        </p:spPr>
        <p:txBody>
          <a:bodyPr wrap="none" rtlCol="0">
            <a:spAutoFit/>
          </a:bodyPr>
          <a:lstStyle/>
          <a:p>
            <a:r>
              <a:rPr lang="en-US" dirty="0" smtClean="0"/>
              <a:t>0.42</a:t>
            </a:r>
            <a:endParaRPr lang="en-US" dirty="0"/>
          </a:p>
        </p:txBody>
      </p:sp>
      <p:sp>
        <p:nvSpPr>
          <p:cNvPr id="42" name="TextBox 41"/>
          <p:cNvSpPr txBox="1"/>
          <p:nvPr/>
        </p:nvSpPr>
        <p:spPr>
          <a:xfrm>
            <a:off x="5773376" y="1710715"/>
            <a:ext cx="593432" cy="369332"/>
          </a:xfrm>
          <a:prstGeom prst="rect">
            <a:avLst/>
          </a:prstGeom>
          <a:noFill/>
        </p:spPr>
        <p:txBody>
          <a:bodyPr wrap="none" rtlCol="0">
            <a:spAutoFit/>
          </a:bodyPr>
          <a:lstStyle/>
          <a:p>
            <a:r>
              <a:rPr lang="en-US" dirty="0" smtClean="0"/>
              <a:t>0.92</a:t>
            </a:r>
            <a:endParaRPr lang="en-US" dirty="0"/>
          </a:p>
        </p:txBody>
      </p:sp>
      <p:pic>
        <p:nvPicPr>
          <p:cNvPr id="43" name="Picture 42"/>
          <p:cNvPicPr>
            <a:picLocks noChangeAspect="1"/>
          </p:cNvPicPr>
          <p:nvPr/>
        </p:nvPicPr>
        <p:blipFill>
          <a:blip r:embed="rId7"/>
          <a:stretch>
            <a:fillRect/>
          </a:stretch>
        </p:blipFill>
        <p:spPr>
          <a:xfrm>
            <a:off x="1368926" y="3657621"/>
            <a:ext cx="2070100" cy="1816100"/>
          </a:xfrm>
          <a:prstGeom prst="rect">
            <a:avLst/>
          </a:prstGeom>
        </p:spPr>
      </p:pic>
      <p:cxnSp>
        <p:nvCxnSpPr>
          <p:cNvPr id="47" name="Straight Connector 46"/>
          <p:cNvCxnSpPr/>
          <p:nvPr/>
        </p:nvCxnSpPr>
        <p:spPr>
          <a:xfrm flipH="1">
            <a:off x="3674001" y="3656315"/>
            <a:ext cx="761432" cy="4835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922444" y="4071501"/>
            <a:ext cx="593432" cy="369332"/>
          </a:xfrm>
          <a:prstGeom prst="rect">
            <a:avLst/>
          </a:prstGeom>
          <a:noFill/>
        </p:spPr>
        <p:txBody>
          <a:bodyPr wrap="none" rtlCol="0">
            <a:spAutoFit/>
          </a:bodyPr>
          <a:lstStyle/>
          <a:p>
            <a:r>
              <a:rPr lang="en-US" smtClean="0"/>
              <a:t>0.36</a:t>
            </a:r>
            <a:endParaRPr lang="en-US"/>
          </a:p>
        </p:txBody>
      </p:sp>
      <p:pic>
        <p:nvPicPr>
          <p:cNvPr id="51" name="Picture 50"/>
          <p:cNvPicPr>
            <a:picLocks noChangeAspect="1"/>
          </p:cNvPicPr>
          <p:nvPr/>
        </p:nvPicPr>
        <p:blipFill>
          <a:blip r:embed="rId8"/>
          <a:stretch>
            <a:fillRect/>
          </a:stretch>
        </p:blipFill>
        <p:spPr>
          <a:xfrm>
            <a:off x="4382726" y="2547705"/>
            <a:ext cx="2781300" cy="1295400"/>
          </a:xfrm>
          <a:prstGeom prst="rect">
            <a:avLst/>
          </a:prstGeom>
        </p:spPr>
      </p:pic>
      <p:sp>
        <p:nvSpPr>
          <p:cNvPr id="52" name="TextBox 51"/>
          <p:cNvSpPr txBox="1"/>
          <p:nvPr/>
        </p:nvSpPr>
        <p:spPr>
          <a:xfrm>
            <a:off x="280574" y="103817"/>
            <a:ext cx="4246804" cy="461665"/>
          </a:xfrm>
          <a:prstGeom prst="rect">
            <a:avLst/>
          </a:prstGeom>
          <a:noFill/>
        </p:spPr>
        <p:txBody>
          <a:bodyPr wrap="none" rtlCol="0">
            <a:spAutoFit/>
          </a:bodyPr>
          <a:lstStyle/>
          <a:p>
            <a:r>
              <a:rPr lang="en-US" sz="2400" dirty="0" err="1" smtClean="0"/>
              <a:t>Tanimoto</a:t>
            </a:r>
            <a:r>
              <a:rPr lang="en-US" sz="2400" dirty="0" smtClean="0"/>
              <a:t> Fingerprint Similarities</a:t>
            </a:r>
            <a:endParaRPr lang="en-US" sz="2400"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11" name="Slide Number Placeholder 10"/>
          <p:cNvSpPr>
            <a:spLocks noGrp="1"/>
          </p:cNvSpPr>
          <p:nvPr>
            <p:ph type="sldNum" sz="quarter" idx="12"/>
          </p:nvPr>
        </p:nvSpPr>
        <p:spPr/>
        <p:txBody>
          <a:bodyPr/>
          <a:lstStyle/>
          <a:p>
            <a:fld id="{A29F4B3C-5FC6-204B-ABA6-62178D919B52}" type="slidenum">
              <a:rPr lang="en-US" smtClean="0"/>
              <a:t>33</a:t>
            </a:fld>
            <a:endParaRPr lang="en-US"/>
          </a:p>
        </p:txBody>
      </p:sp>
    </p:spTree>
    <p:extLst>
      <p:ext uri="{BB962C8B-B14F-4D97-AF65-F5344CB8AC3E}">
        <p14:creationId xmlns:p14="http://schemas.microsoft.com/office/powerpoint/2010/main" val="1164471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5426" y="272260"/>
            <a:ext cx="3426836" cy="461665"/>
          </a:xfrm>
          <a:prstGeom prst="rect">
            <a:avLst/>
          </a:prstGeom>
          <a:noFill/>
        </p:spPr>
        <p:txBody>
          <a:bodyPr wrap="none" rtlCol="0">
            <a:spAutoFit/>
          </a:bodyPr>
          <a:lstStyle/>
          <a:p>
            <a:r>
              <a:rPr lang="en-US" sz="2400" smtClean="0"/>
              <a:t>Hit Follow-Up/Exploration</a:t>
            </a:r>
            <a:endParaRPr lang="en-US" sz="2400" dirty="0"/>
          </a:p>
        </p:txBody>
      </p:sp>
      <p:sp>
        <p:nvSpPr>
          <p:cNvPr id="5" name="TextBox 4"/>
          <p:cNvSpPr txBox="1"/>
          <p:nvPr/>
        </p:nvSpPr>
        <p:spPr>
          <a:xfrm>
            <a:off x="605426" y="927619"/>
            <a:ext cx="10174869" cy="1200329"/>
          </a:xfrm>
          <a:prstGeom prst="rect">
            <a:avLst/>
          </a:prstGeom>
          <a:noFill/>
        </p:spPr>
        <p:txBody>
          <a:bodyPr wrap="square" rtlCol="0">
            <a:spAutoFit/>
          </a:bodyPr>
          <a:lstStyle/>
          <a:p>
            <a:pPr marL="285750" indent="-285750">
              <a:buFont typeface="Arial" charset="0"/>
              <a:buChar char="•"/>
            </a:pPr>
            <a:r>
              <a:rPr lang="en-US" dirty="0" smtClean="0"/>
              <a:t>The result of an HTS data analysis are usually several hit clusters + singletons (active compounds with no close neighbors in the hit set)</a:t>
            </a:r>
          </a:p>
          <a:p>
            <a:pPr marL="285750" indent="-285750">
              <a:buFont typeface="Arial" charset="0"/>
              <a:buChar char="•"/>
            </a:pPr>
            <a:r>
              <a:rPr lang="en-US" dirty="0" smtClean="0"/>
              <a:t>Within a hit cluster (chemical series) activities usually vary since not all variants fit into the binding site equally well. (If not this is a warning!)</a:t>
            </a:r>
            <a:endParaRPr lang="en-US" dirty="0"/>
          </a:p>
        </p:txBody>
      </p:sp>
      <p:pic>
        <p:nvPicPr>
          <p:cNvPr id="7" name="Picture 6"/>
          <p:cNvPicPr>
            <a:picLocks noChangeAspect="1"/>
          </p:cNvPicPr>
          <p:nvPr/>
        </p:nvPicPr>
        <p:blipFill>
          <a:blip r:embed="rId2"/>
          <a:stretch>
            <a:fillRect/>
          </a:stretch>
        </p:blipFill>
        <p:spPr>
          <a:xfrm>
            <a:off x="819150" y="2739827"/>
            <a:ext cx="2781300" cy="1295400"/>
          </a:xfrm>
          <a:prstGeom prst="rect">
            <a:avLst/>
          </a:prstGeom>
        </p:spPr>
      </p:pic>
      <p:pic>
        <p:nvPicPr>
          <p:cNvPr id="8" name="Picture 7"/>
          <p:cNvPicPr>
            <a:picLocks noChangeAspect="1"/>
          </p:cNvPicPr>
          <p:nvPr/>
        </p:nvPicPr>
        <p:blipFill>
          <a:blip r:embed="rId3"/>
          <a:stretch>
            <a:fillRect/>
          </a:stretch>
        </p:blipFill>
        <p:spPr>
          <a:xfrm>
            <a:off x="4492710" y="2600826"/>
            <a:ext cx="2565400" cy="1295400"/>
          </a:xfrm>
          <a:prstGeom prst="rect">
            <a:avLst/>
          </a:prstGeom>
        </p:spPr>
      </p:pic>
      <p:pic>
        <p:nvPicPr>
          <p:cNvPr id="9" name="Picture 8"/>
          <p:cNvPicPr>
            <a:picLocks noChangeAspect="1"/>
          </p:cNvPicPr>
          <p:nvPr/>
        </p:nvPicPr>
        <p:blipFill>
          <a:blip r:embed="rId4"/>
          <a:stretch>
            <a:fillRect/>
          </a:stretch>
        </p:blipFill>
        <p:spPr>
          <a:xfrm>
            <a:off x="1035050" y="4646194"/>
            <a:ext cx="2349500" cy="1270000"/>
          </a:xfrm>
          <a:prstGeom prst="rect">
            <a:avLst/>
          </a:prstGeom>
        </p:spPr>
      </p:pic>
      <p:pic>
        <p:nvPicPr>
          <p:cNvPr id="10" name="Picture 9"/>
          <p:cNvPicPr>
            <a:picLocks noChangeAspect="1"/>
          </p:cNvPicPr>
          <p:nvPr/>
        </p:nvPicPr>
        <p:blipFill>
          <a:blip r:embed="rId5"/>
          <a:stretch>
            <a:fillRect/>
          </a:stretch>
        </p:blipFill>
        <p:spPr>
          <a:xfrm>
            <a:off x="4492710" y="4491120"/>
            <a:ext cx="2400300" cy="1244600"/>
          </a:xfrm>
          <a:prstGeom prst="rect">
            <a:avLst/>
          </a:prstGeom>
        </p:spPr>
      </p:pic>
      <p:pic>
        <p:nvPicPr>
          <p:cNvPr id="11" name="Picture 10"/>
          <p:cNvPicPr>
            <a:picLocks noChangeAspect="1"/>
          </p:cNvPicPr>
          <p:nvPr/>
        </p:nvPicPr>
        <p:blipFill>
          <a:blip r:embed="rId6"/>
          <a:stretch>
            <a:fillRect/>
          </a:stretch>
        </p:blipFill>
        <p:spPr>
          <a:xfrm>
            <a:off x="8278395" y="2427004"/>
            <a:ext cx="2501900" cy="1206500"/>
          </a:xfrm>
          <a:prstGeom prst="rect">
            <a:avLst/>
          </a:prstGeom>
        </p:spPr>
      </p:pic>
      <p:sp>
        <p:nvSpPr>
          <p:cNvPr id="12" name="TextBox 11"/>
          <p:cNvSpPr txBox="1"/>
          <p:nvPr/>
        </p:nvSpPr>
        <p:spPr>
          <a:xfrm>
            <a:off x="2209800" y="3786712"/>
            <a:ext cx="854721" cy="369332"/>
          </a:xfrm>
          <a:prstGeom prst="rect">
            <a:avLst/>
          </a:prstGeom>
          <a:noFill/>
        </p:spPr>
        <p:txBody>
          <a:bodyPr wrap="none" rtlCol="0">
            <a:spAutoFit/>
          </a:bodyPr>
          <a:lstStyle/>
          <a:p>
            <a:r>
              <a:rPr lang="en-US" smtClean="0"/>
              <a:t>500nM</a:t>
            </a:r>
            <a:endParaRPr lang="en-US"/>
          </a:p>
        </p:txBody>
      </p:sp>
      <p:sp>
        <p:nvSpPr>
          <p:cNvPr id="13" name="TextBox 12"/>
          <p:cNvSpPr txBox="1"/>
          <p:nvPr/>
        </p:nvSpPr>
        <p:spPr>
          <a:xfrm>
            <a:off x="5696066" y="3700716"/>
            <a:ext cx="854721" cy="369332"/>
          </a:xfrm>
          <a:prstGeom prst="rect">
            <a:avLst/>
          </a:prstGeom>
          <a:noFill/>
        </p:spPr>
        <p:txBody>
          <a:bodyPr wrap="none" rtlCol="0">
            <a:spAutoFit/>
          </a:bodyPr>
          <a:lstStyle/>
          <a:p>
            <a:r>
              <a:rPr lang="en-US" dirty="0"/>
              <a:t>9</a:t>
            </a:r>
            <a:r>
              <a:rPr lang="en-US" dirty="0" smtClean="0"/>
              <a:t>00nM</a:t>
            </a:r>
            <a:endParaRPr lang="en-US" dirty="0"/>
          </a:p>
        </p:txBody>
      </p:sp>
      <p:sp>
        <p:nvSpPr>
          <p:cNvPr id="14" name="TextBox 13"/>
          <p:cNvSpPr txBox="1"/>
          <p:nvPr/>
        </p:nvSpPr>
        <p:spPr>
          <a:xfrm>
            <a:off x="1824142" y="5735720"/>
            <a:ext cx="625492" cy="369332"/>
          </a:xfrm>
          <a:prstGeom prst="rect">
            <a:avLst/>
          </a:prstGeom>
          <a:noFill/>
        </p:spPr>
        <p:txBody>
          <a:bodyPr wrap="none" rtlCol="0">
            <a:spAutoFit/>
          </a:bodyPr>
          <a:lstStyle/>
          <a:p>
            <a:r>
              <a:rPr lang="en-US" smtClean="0"/>
              <a:t>2μM</a:t>
            </a:r>
            <a:endParaRPr lang="en-US" dirty="0"/>
          </a:p>
        </p:txBody>
      </p:sp>
      <p:sp>
        <p:nvSpPr>
          <p:cNvPr id="15" name="TextBox 14"/>
          <p:cNvSpPr txBox="1"/>
          <p:nvPr/>
        </p:nvSpPr>
        <p:spPr>
          <a:xfrm>
            <a:off x="5692860" y="5731528"/>
            <a:ext cx="854721" cy="369332"/>
          </a:xfrm>
          <a:prstGeom prst="rect">
            <a:avLst/>
          </a:prstGeom>
          <a:noFill/>
        </p:spPr>
        <p:txBody>
          <a:bodyPr wrap="none" rtlCol="0">
            <a:spAutoFit/>
          </a:bodyPr>
          <a:lstStyle/>
          <a:p>
            <a:r>
              <a:rPr lang="en-US" smtClean="0"/>
              <a:t>600nM</a:t>
            </a:r>
            <a:endParaRPr lang="en-US" dirty="0"/>
          </a:p>
        </p:txBody>
      </p:sp>
      <p:sp>
        <p:nvSpPr>
          <p:cNvPr id="16" name="TextBox 15"/>
          <p:cNvSpPr txBox="1"/>
          <p:nvPr/>
        </p:nvSpPr>
        <p:spPr>
          <a:xfrm>
            <a:off x="9529345" y="3471716"/>
            <a:ext cx="742511" cy="369332"/>
          </a:xfrm>
          <a:prstGeom prst="rect">
            <a:avLst/>
          </a:prstGeom>
          <a:noFill/>
        </p:spPr>
        <p:txBody>
          <a:bodyPr wrap="none" rtlCol="0">
            <a:spAutoFit/>
          </a:bodyPr>
          <a:lstStyle/>
          <a:p>
            <a:r>
              <a:rPr lang="en-US" dirty="0" smtClean="0"/>
              <a:t>12μM</a:t>
            </a: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18" name="Slide Number Placeholder 17"/>
          <p:cNvSpPr>
            <a:spLocks noGrp="1"/>
          </p:cNvSpPr>
          <p:nvPr>
            <p:ph type="sldNum" sz="quarter" idx="12"/>
          </p:nvPr>
        </p:nvSpPr>
        <p:spPr/>
        <p:txBody>
          <a:bodyPr/>
          <a:lstStyle/>
          <a:p>
            <a:fld id="{A29F4B3C-5FC6-204B-ABA6-62178D919B52}" type="slidenum">
              <a:rPr lang="en-US" smtClean="0"/>
              <a:t>34</a:t>
            </a:fld>
            <a:endParaRPr lang="en-US"/>
          </a:p>
        </p:txBody>
      </p:sp>
    </p:spTree>
    <p:extLst>
      <p:ext uri="{BB962C8B-B14F-4D97-AF65-F5344CB8AC3E}">
        <p14:creationId xmlns:p14="http://schemas.microsoft.com/office/powerpoint/2010/main" val="8362600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5426" y="272260"/>
            <a:ext cx="3426836" cy="461665"/>
          </a:xfrm>
          <a:prstGeom prst="rect">
            <a:avLst/>
          </a:prstGeom>
          <a:noFill/>
        </p:spPr>
        <p:txBody>
          <a:bodyPr wrap="none" rtlCol="0">
            <a:spAutoFit/>
          </a:bodyPr>
          <a:lstStyle/>
          <a:p>
            <a:r>
              <a:rPr lang="en-US" sz="2400" smtClean="0"/>
              <a:t>Hit Follow-Up/Exploration</a:t>
            </a:r>
            <a:endParaRPr lang="en-US" sz="2400" dirty="0"/>
          </a:p>
        </p:txBody>
      </p:sp>
      <p:sp>
        <p:nvSpPr>
          <p:cNvPr id="5" name="TextBox 4"/>
          <p:cNvSpPr txBox="1"/>
          <p:nvPr/>
        </p:nvSpPr>
        <p:spPr>
          <a:xfrm>
            <a:off x="605426" y="837304"/>
            <a:ext cx="10174869" cy="646331"/>
          </a:xfrm>
          <a:prstGeom prst="rect">
            <a:avLst/>
          </a:prstGeom>
          <a:noFill/>
        </p:spPr>
        <p:txBody>
          <a:bodyPr wrap="square" rtlCol="0">
            <a:spAutoFit/>
          </a:bodyPr>
          <a:lstStyle/>
          <a:p>
            <a:pPr marL="285750" indent="-285750">
              <a:buFont typeface="Arial" charset="0"/>
              <a:buChar char="•"/>
            </a:pPr>
            <a:r>
              <a:rPr lang="en-US" dirty="0" smtClean="0"/>
              <a:t>Exploration of a hit set also requires testing of more analogs (if available). Especially those which were inactive.</a:t>
            </a:r>
          </a:p>
        </p:txBody>
      </p:sp>
      <p:pic>
        <p:nvPicPr>
          <p:cNvPr id="7" name="Picture 6"/>
          <p:cNvPicPr>
            <a:picLocks noChangeAspect="1"/>
          </p:cNvPicPr>
          <p:nvPr/>
        </p:nvPicPr>
        <p:blipFill>
          <a:blip r:embed="rId2"/>
          <a:stretch>
            <a:fillRect/>
          </a:stretch>
        </p:blipFill>
        <p:spPr>
          <a:xfrm>
            <a:off x="734929" y="1622636"/>
            <a:ext cx="2781300" cy="1295400"/>
          </a:xfrm>
          <a:prstGeom prst="rect">
            <a:avLst/>
          </a:prstGeom>
        </p:spPr>
      </p:pic>
      <p:pic>
        <p:nvPicPr>
          <p:cNvPr id="8" name="Picture 7"/>
          <p:cNvPicPr>
            <a:picLocks noChangeAspect="1"/>
          </p:cNvPicPr>
          <p:nvPr/>
        </p:nvPicPr>
        <p:blipFill>
          <a:blip r:embed="rId3"/>
          <a:stretch>
            <a:fillRect/>
          </a:stretch>
        </p:blipFill>
        <p:spPr>
          <a:xfrm>
            <a:off x="4408489" y="1483635"/>
            <a:ext cx="2565400" cy="1295400"/>
          </a:xfrm>
          <a:prstGeom prst="rect">
            <a:avLst/>
          </a:prstGeom>
        </p:spPr>
      </p:pic>
      <p:pic>
        <p:nvPicPr>
          <p:cNvPr id="9" name="Picture 8"/>
          <p:cNvPicPr>
            <a:picLocks noChangeAspect="1"/>
          </p:cNvPicPr>
          <p:nvPr/>
        </p:nvPicPr>
        <p:blipFill>
          <a:blip r:embed="rId4"/>
          <a:stretch>
            <a:fillRect/>
          </a:stretch>
        </p:blipFill>
        <p:spPr>
          <a:xfrm>
            <a:off x="950829" y="3529003"/>
            <a:ext cx="2349500" cy="1270000"/>
          </a:xfrm>
          <a:prstGeom prst="rect">
            <a:avLst/>
          </a:prstGeom>
        </p:spPr>
      </p:pic>
      <p:pic>
        <p:nvPicPr>
          <p:cNvPr id="10" name="Picture 9"/>
          <p:cNvPicPr>
            <a:picLocks noChangeAspect="1"/>
          </p:cNvPicPr>
          <p:nvPr/>
        </p:nvPicPr>
        <p:blipFill>
          <a:blip r:embed="rId5"/>
          <a:stretch>
            <a:fillRect/>
          </a:stretch>
        </p:blipFill>
        <p:spPr>
          <a:xfrm>
            <a:off x="4408489" y="3373929"/>
            <a:ext cx="2400300" cy="1244600"/>
          </a:xfrm>
          <a:prstGeom prst="rect">
            <a:avLst/>
          </a:prstGeom>
        </p:spPr>
      </p:pic>
      <p:pic>
        <p:nvPicPr>
          <p:cNvPr id="11" name="Picture 10"/>
          <p:cNvPicPr>
            <a:picLocks noChangeAspect="1"/>
          </p:cNvPicPr>
          <p:nvPr/>
        </p:nvPicPr>
        <p:blipFill>
          <a:blip r:embed="rId6"/>
          <a:stretch>
            <a:fillRect/>
          </a:stretch>
        </p:blipFill>
        <p:spPr>
          <a:xfrm>
            <a:off x="8194174" y="1309813"/>
            <a:ext cx="2501900" cy="1206500"/>
          </a:xfrm>
          <a:prstGeom prst="rect">
            <a:avLst/>
          </a:prstGeom>
        </p:spPr>
      </p:pic>
      <p:sp>
        <p:nvSpPr>
          <p:cNvPr id="12" name="TextBox 11"/>
          <p:cNvSpPr txBox="1"/>
          <p:nvPr/>
        </p:nvSpPr>
        <p:spPr>
          <a:xfrm>
            <a:off x="2125579" y="2669521"/>
            <a:ext cx="854721" cy="369332"/>
          </a:xfrm>
          <a:prstGeom prst="rect">
            <a:avLst/>
          </a:prstGeom>
          <a:noFill/>
        </p:spPr>
        <p:txBody>
          <a:bodyPr wrap="none" rtlCol="0">
            <a:spAutoFit/>
          </a:bodyPr>
          <a:lstStyle/>
          <a:p>
            <a:r>
              <a:rPr lang="en-US" smtClean="0"/>
              <a:t>500nM</a:t>
            </a:r>
            <a:endParaRPr lang="en-US"/>
          </a:p>
        </p:txBody>
      </p:sp>
      <p:sp>
        <p:nvSpPr>
          <p:cNvPr id="13" name="TextBox 12"/>
          <p:cNvSpPr txBox="1"/>
          <p:nvPr/>
        </p:nvSpPr>
        <p:spPr>
          <a:xfrm>
            <a:off x="5611845" y="2583525"/>
            <a:ext cx="854721" cy="369332"/>
          </a:xfrm>
          <a:prstGeom prst="rect">
            <a:avLst/>
          </a:prstGeom>
          <a:noFill/>
        </p:spPr>
        <p:txBody>
          <a:bodyPr wrap="none" rtlCol="0">
            <a:spAutoFit/>
          </a:bodyPr>
          <a:lstStyle/>
          <a:p>
            <a:r>
              <a:rPr lang="en-US" dirty="0"/>
              <a:t>9</a:t>
            </a:r>
            <a:r>
              <a:rPr lang="en-US" dirty="0" smtClean="0"/>
              <a:t>00nM</a:t>
            </a:r>
            <a:endParaRPr lang="en-US" dirty="0"/>
          </a:p>
        </p:txBody>
      </p:sp>
      <p:sp>
        <p:nvSpPr>
          <p:cNvPr id="14" name="TextBox 13"/>
          <p:cNvSpPr txBox="1"/>
          <p:nvPr/>
        </p:nvSpPr>
        <p:spPr>
          <a:xfrm>
            <a:off x="1739921" y="4618529"/>
            <a:ext cx="625492" cy="369332"/>
          </a:xfrm>
          <a:prstGeom prst="rect">
            <a:avLst/>
          </a:prstGeom>
          <a:noFill/>
        </p:spPr>
        <p:txBody>
          <a:bodyPr wrap="none" rtlCol="0">
            <a:spAutoFit/>
          </a:bodyPr>
          <a:lstStyle/>
          <a:p>
            <a:r>
              <a:rPr lang="en-US" smtClean="0"/>
              <a:t>2μM</a:t>
            </a:r>
            <a:endParaRPr lang="en-US" dirty="0"/>
          </a:p>
        </p:txBody>
      </p:sp>
      <p:sp>
        <p:nvSpPr>
          <p:cNvPr id="15" name="TextBox 14"/>
          <p:cNvSpPr txBox="1"/>
          <p:nvPr/>
        </p:nvSpPr>
        <p:spPr>
          <a:xfrm>
            <a:off x="5608639" y="4614337"/>
            <a:ext cx="854721" cy="369332"/>
          </a:xfrm>
          <a:prstGeom prst="rect">
            <a:avLst/>
          </a:prstGeom>
          <a:noFill/>
        </p:spPr>
        <p:txBody>
          <a:bodyPr wrap="none" rtlCol="0">
            <a:spAutoFit/>
          </a:bodyPr>
          <a:lstStyle/>
          <a:p>
            <a:r>
              <a:rPr lang="en-US" smtClean="0"/>
              <a:t>600nM</a:t>
            </a:r>
            <a:endParaRPr lang="en-US" dirty="0"/>
          </a:p>
        </p:txBody>
      </p:sp>
      <p:sp>
        <p:nvSpPr>
          <p:cNvPr id="16" name="TextBox 15"/>
          <p:cNvSpPr txBox="1"/>
          <p:nvPr/>
        </p:nvSpPr>
        <p:spPr>
          <a:xfrm>
            <a:off x="9445124" y="2354525"/>
            <a:ext cx="742511" cy="369332"/>
          </a:xfrm>
          <a:prstGeom prst="rect">
            <a:avLst/>
          </a:prstGeom>
          <a:noFill/>
        </p:spPr>
        <p:txBody>
          <a:bodyPr wrap="none" rtlCol="0">
            <a:spAutoFit/>
          </a:bodyPr>
          <a:lstStyle/>
          <a:p>
            <a:r>
              <a:rPr lang="en-US" dirty="0" smtClean="0"/>
              <a:t>12μM</a:t>
            </a:r>
            <a:endParaRPr lang="en-US" dirty="0"/>
          </a:p>
        </p:txBody>
      </p:sp>
      <p:pic>
        <p:nvPicPr>
          <p:cNvPr id="2" name="Picture 1"/>
          <p:cNvPicPr>
            <a:picLocks noChangeAspect="1"/>
          </p:cNvPicPr>
          <p:nvPr/>
        </p:nvPicPr>
        <p:blipFill>
          <a:blip r:embed="rId7"/>
          <a:stretch>
            <a:fillRect/>
          </a:stretch>
        </p:blipFill>
        <p:spPr>
          <a:xfrm>
            <a:off x="8194174" y="3038853"/>
            <a:ext cx="2400300" cy="1600200"/>
          </a:xfrm>
          <a:prstGeom prst="rect">
            <a:avLst/>
          </a:prstGeom>
        </p:spPr>
      </p:pic>
      <p:pic>
        <p:nvPicPr>
          <p:cNvPr id="3" name="Picture 2"/>
          <p:cNvPicPr>
            <a:picLocks noChangeAspect="1"/>
          </p:cNvPicPr>
          <p:nvPr/>
        </p:nvPicPr>
        <p:blipFill>
          <a:blip r:embed="rId8"/>
          <a:stretch>
            <a:fillRect/>
          </a:stretch>
        </p:blipFill>
        <p:spPr>
          <a:xfrm>
            <a:off x="820767" y="5336837"/>
            <a:ext cx="2463800" cy="901700"/>
          </a:xfrm>
          <a:prstGeom prst="rect">
            <a:avLst/>
          </a:prstGeom>
        </p:spPr>
      </p:pic>
      <p:pic>
        <p:nvPicPr>
          <p:cNvPr id="6" name="Picture 5"/>
          <p:cNvPicPr>
            <a:picLocks noChangeAspect="1"/>
          </p:cNvPicPr>
          <p:nvPr/>
        </p:nvPicPr>
        <p:blipFill>
          <a:blip r:embed="rId9"/>
          <a:stretch>
            <a:fillRect/>
          </a:stretch>
        </p:blipFill>
        <p:spPr>
          <a:xfrm>
            <a:off x="4408489" y="5211237"/>
            <a:ext cx="3136900" cy="1295400"/>
          </a:xfrm>
          <a:prstGeom prst="rect">
            <a:avLst/>
          </a:prstGeom>
        </p:spPr>
      </p:pic>
      <p:sp>
        <p:nvSpPr>
          <p:cNvPr id="17" name="TextBox 16"/>
          <p:cNvSpPr txBox="1"/>
          <p:nvPr/>
        </p:nvSpPr>
        <p:spPr>
          <a:xfrm>
            <a:off x="9445124" y="3997306"/>
            <a:ext cx="915187" cy="369332"/>
          </a:xfrm>
          <a:prstGeom prst="rect">
            <a:avLst/>
          </a:prstGeom>
          <a:noFill/>
        </p:spPr>
        <p:txBody>
          <a:bodyPr wrap="none" rtlCol="0">
            <a:spAutoFit/>
          </a:bodyPr>
          <a:lstStyle/>
          <a:p>
            <a:r>
              <a:rPr lang="en-US" dirty="0" smtClean="0">
                <a:solidFill>
                  <a:srgbClr val="FF0000"/>
                </a:solidFill>
              </a:rPr>
              <a:t>inactive</a:t>
            </a:r>
            <a:endParaRPr lang="en-US" dirty="0">
              <a:solidFill>
                <a:srgbClr val="FF0000"/>
              </a:solidFill>
            </a:endParaRPr>
          </a:p>
        </p:txBody>
      </p:sp>
      <p:sp>
        <p:nvSpPr>
          <p:cNvPr id="18" name="TextBox 17"/>
          <p:cNvSpPr txBox="1"/>
          <p:nvPr/>
        </p:nvSpPr>
        <p:spPr>
          <a:xfrm>
            <a:off x="5691189" y="6137305"/>
            <a:ext cx="915187" cy="369332"/>
          </a:xfrm>
          <a:prstGeom prst="rect">
            <a:avLst/>
          </a:prstGeom>
          <a:noFill/>
        </p:spPr>
        <p:txBody>
          <a:bodyPr wrap="none" rtlCol="0">
            <a:spAutoFit/>
          </a:bodyPr>
          <a:lstStyle/>
          <a:p>
            <a:r>
              <a:rPr lang="en-US" dirty="0" smtClean="0">
                <a:solidFill>
                  <a:srgbClr val="FF0000"/>
                </a:solidFill>
              </a:rPr>
              <a:t>inactive</a:t>
            </a:r>
            <a:endParaRPr lang="en-US" dirty="0">
              <a:solidFill>
                <a:srgbClr val="FF0000"/>
              </a:solidFill>
            </a:endParaRPr>
          </a:p>
        </p:txBody>
      </p:sp>
      <p:sp>
        <p:nvSpPr>
          <p:cNvPr id="19" name="TextBox 18"/>
          <p:cNvSpPr txBox="1"/>
          <p:nvPr/>
        </p:nvSpPr>
        <p:spPr>
          <a:xfrm>
            <a:off x="1578716" y="6218181"/>
            <a:ext cx="915187" cy="369332"/>
          </a:xfrm>
          <a:prstGeom prst="rect">
            <a:avLst/>
          </a:prstGeom>
          <a:noFill/>
        </p:spPr>
        <p:txBody>
          <a:bodyPr wrap="none" rtlCol="0">
            <a:spAutoFit/>
          </a:bodyPr>
          <a:lstStyle/>
          <a:p>
            <a:r>
              <a:rPr lang="en-US" dirty="0" smtClean="0">
                <a:solidFill>
                  <a:srgbClr val="FF0000"/>
                </a:solidFill>
              </a:rPr>
              <a:t>inactive</a:t>
            </a:r>
            <a:endParaRPr lang="en-US" dirty="0">
              <a:solidFill>
                <a:srgbClr val="FF0000"/>
              </a:solidFill>
            </a:endParaRPr>
          </a:p>
        </p:txBody>
      </p:sp>
      <p:sp>
        <p:nvSpPr>
          <p:cNvPr id="20" name="Date Placeholder 19"/>
          <p:cNvSpPr>
            <a:spLocks noGrp="1"/>
          </p:cNvSpPr>
          <p:nvPr>
            <p:ph type="dt" sz="half" idx="10"/>
          </p:nvPr>
        </p:nvSpPr>
        <p:spPr/>
        <p:txBody>
          <a:bodyPr/>
          <a:lstStyle/>
          <a:p>
            <a:r>
              <a:rPr lang="de-DE" smtClean="0"/>
              <a:t>Daniel Seeliger</a:t>
            </a:r>
            <a:endParaRPr lang="en-US"/>
          </a:p>
        </p:txBody>
      </p:sp>
      <p:sp>
        <p:nvSpPr>
          <p:cNvPr id="21" name="Footer Placeholder 20"/>
          <p:cNvSpPr>
            <a:spLocks noGrp="1"/>
          </p:cNvSpPr>
          <p:nvPr>
            <p:ph type="ftr" sz="quarter" idx="11"/>
          </p:nvPr>
        </p:nvSpPr>
        <p:spPr/>
        <p:txBody>
          <a:bodyPr/>
          <a:lstStyle/>
          <a:p>
            <a:r>
              <a:rPr lang="en-US" smtClean="0"/>
              <a:t>Principles of Drug Discovery - University of Ulm 2017</a:t>
            </a:r>
            <a:endParaRPr lang="en-US"/>
          </a:p>
        </p:txBody>
      </p:sp>
      <p:sp>
        <p:nvSpPr>
          <p:cNvPr id="24" name="Slide Number Placeholder 23"/>
          <p:cNvSpPr>
            <a:spLocks noGrp="1"/>
          </p:cNvSpPr>
          <p:nvPr>
            <p:ph type="sldNum" sz="quarter" idx="12"/>
          </p:nvPr>
        </p:nvSpPr>
        <p:spPr/>
        <p:txBody>
          <a:bodyPr/>
          <a:lstStyle/>
          <a:p>
            <a:fld id="{A29F4B3C-5FC6-204B-ABA6-62178D919B52}" type="slidenum">
              <a:rPr lang="en-US" smtClean="0"/>
              <a:t>35</a:t>
            </a:fld>
            <a:endParaRPr lang="en-US"/>
          </a:p>
        </p:txBody>
      </p:sp>
    </p:spTree>
    <p:extLst>
      <p:ext uri="{BB962C8B-B14F-4D97-AF65-F5344CB8AC3E}">
        <p14:creationId xmlns:p14="http://schemas.microsoft.com/office/powerpoint/2010/main" val="19448109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5426" y="272260"/>
            <a:ext cx="3426836" cy="461665"/>
          </a:xfrm>
          <a:prstGeom prst="rect">
            <a:avLst/>
          </a:prstGeom>
          <a:noFill/>
        </p:spPr>
        <p:txBody>
          <a:bodyPr wrap="none" rtlCol="0">
            <a:spAutoFit/>
          </a:bodyPr>
          <a:lstStyle/>
          <a:p>
            <a:r>
              <a:rPr lang="en-US" sz="2400" smtClean="0"/>
              <a:t>Hit Follow-Up/Exploration</a:t>
            </a:r>
            <a:endParaRPr lang="en-US" sz="2400" dirty="0"/>
          </a:p>
        </p:txBody>
      </p:sp>
      <p:pic>
        <p:nvPicPr>
          <p:cNvPr id="7" name="Picture 6"/>
          <p:cNvPicPr>
            <a:picLocks noChangeAspect="1"/>
          </p:cNvPicPr>
          <p:nvPr/>
        </p:nvPicPr>
        <p:blipFill>
          <a:blip r:embed="rId2"/>
          <a:stretch>
            <a:fillRect/>
          </a:stretch>
        </p:blipFill>
        <p:spPr>
          <a:xfrm>
            <a:off x="471547" y="1081679"/>
            <a:ext cx="2390437" cy="1113354"/>
          </a:xfrm>
          <a:prstGeom prst="rect">
            <a:avLst/>
          </a:prstGeom>
        </p:spPr>
      </p:pic>
      <p:pic>
        <p:nvPicPr>
          <p:cNvPr id="8" name="Picture 7"/>
          <p:cNvPicPr>
            <a:picLocks noChangeAspect="1"/>
          </p:cNvPicPr>
          <p:nvPr/>
        </p:nvPicPr>
        <p:blipFill>
          <a:blip r:embed="rId3"/>
          <a:stretch>
            <a:fillRect/>
          </a:stretch>
        </p:blipFill>
        <p:spPr>
          <a:xfrm>
            <a:off x="3458101" y="994557"/>
            <a:ext cx="2109883" cy="1065386"/>
          </a:xfrm>
          <a:prstGeom prst="rect">
            <a:avLst/>
          </a:prstGeom>
        </p:spPr>
      </p:pic>
      <p:pic>
        <p:nvPicPr>
          <p:cNvPr id="9" name="Picture 8"/>
          <p:cNvPicPr>
            <a:picLocks noChangeAspect="1"/>
          </p:cNvPicPr>
          <p:nvPr/>
        </p:nvPicPr>
        <p:blipFill>
          <a:blip r:embed="rId4"/>
          <a:stretch>
            <a:fillRect/>
          </a:stretch>
        </p:blipFill>
        <p:spPr>
          <a:xfrm>
            <a:off x="778731" y="2785663"/>
            <a:ext cx="2001315" cy="1081792"/>
          </a:xfrm>
          <a:prstGeom prst="rect">
            <a:avLst/>
          </a:prstGeom>
        </p:spPr>
      </p:pic>
      <p:pic>
        <p:nvPicPr>
          <p:cNvPr id="10" name="Picture 9"/>
          <p:cNvPicPr>
            <a:picLocks noChangeAspect="1"/>
          </p:cNvPicPr>
          <p:nvPr/>
        </p:nvPicPr>
        <p:blipFill>
          <a:blip r:embed="rId5"/>
          <a:stretch>
            <a:fillRect/>
          </a:stretch>
        </p:blipFill>
        <p:spPr>
          <a:xfrm>
            <a:off x="3379013" y="2659310"/>
            <a:ext cx="1894054" cy="982102"/>
          </a:xfrm>
          <a:prstGeom prst="rect">
            <a:avLst/>
          </a:prstGeom>
        </p:spPr>
      </p:pic>
      <p:pic>
        <p:nvPicPr>
          <p:cNvPr id="11" name="Picture 10"/>
          <p:cNvPicPr>
            <a:picLocks noChangeAspect="1"/>
          </p:cNvPicPr>
          <p:nvPr/>
        </p:nvPicPr>
        <p:blipFill>
          <a:blip r:embed="rId6"/>
          <a:stretch>
            <a:fillRect/>
          </a:stretch>
        </p:blipFill>
        <p:spPr>
          <a:xfrm>
            <a:off x="6351313" y="915092"/>
            <a:ext cx="2211364" cy="1066394"/>
          </a:xfrm>
          <a:prstGeom prst="rect">
            <a:avLst/>
          </a:prstGeom>
        </p:spPr>
      </p:pic>
      <p:sp>
        <p:nvSpPr>
          <p:cNvPr id="12" name="TextBox 11"/>
          <p:cNvSpPr txBox="1"/>
          <p:nvPr/>
        </p:nvSpPr>
        <p:spPr>
          <a:xfrm>
            <a:off x="1625306" y="2089206"/>
            <a:ext cx="854721" cy="369332"/>
          </a:xfrm>
          <a:prstGeom prst="rect">
            <a:avLst/>
          </a:prstGeom>
          <a:noFill/>
        </p:spPr>
        <p:txBody>
          <a:bodyPr wrap="none" rtlCol="0">
            <a:spAutoFit/>
          </a:bodyPr>
          <a:lstStyle/>
          <a:p>
            <a:r>
              <a:rPr lang="en-US" smtClean="0"/>
              <a:t>500nM</a:t>
            </a:r>
            <a:endParaRPr lang="en-US"/>
          </a:p>
        </p:txBody>
      </p:sp>
      <p:sp>
        <p:nvSpPr>
          <p:cNvPr id="13" name="TextBox 12"/>
          <p:cNvSpPr txBox="1"/>
          <p:nvPr/>
        </p:nvSpPr>
        <p:spPr>
          <a:xfrm>
            <a:off x="4348965" y="1945044"/>
            <a:ext cx="854721" cy="369332"/>
          </a:xfrm>
          <a:prstGeom prst="rect">
            <a:avLst/>
          </a:prstGeom>
          <a:noFill/>
        </p:spPr>
        <p:txBody>
          <a:bodyPr wrap="none" rtlCol="0">
            <a:spAutoFit/>
          </a:bodyPr>
          <a:lstStyle/>
          <a:p>
            <a:r>
              <a:rPr lang="en-US" dirty="0"/>
              <a:t>9</a:t>
            </a:r>
            <a:r>
              <a:rPr lang="en-US" dirty="0" smtClean="0"/>
              <a:t>00nM</a:t>
            </a:r>
            <a:endParaRPr lang="en-US" dirty="0"/>
          </a:p>
        </p:txBody>
      </p:sp>
      <p:sp>
        <p:nvSpPr>
          <p:cNvPr id="14" name="TextBox 13"/>
          <p:cNvSpPr txBox="1"/>
          <p:nvPr/>
        </p:nvSpPr>
        <p:spPr>
          <a:xfrm>
            <a:off x="1274433" y="3691063"/>
            <a:ext cx="625492" cy="369332"/>
          </a:xfrm>
          <a:prstGeom prst="rect">
            <a:avLst/>
          </a:prstGeom>
          <a:noFill/>
        </p:spPr>
        <p:txBody>
          <a:bodyPr wrap="none" rtlCol="0">
            <a:spAutoFit/>
          </a:bodyPr>
          <a:lstStyle/>
          <a:p>
            <a:r>
              <a:rPr lang="en-US" smtClean="0"/>
              <a:t>2μM</a:t>
            </a:r>
            <a:endParaRPr lang="en-US" dirty="0"/>
          </a:p>
        </p:txBody>
      </p:sp>
      <p:sp>
        <p:nvSpPr>
          <p:cNvPr id="15" name="TextBox 14"/>
          <p:cNvSpPr txBox="1"/>
          <p:nvPr/>
        </p:nvSpPr>
        <p:spPr>
          <a:xfrm>
            <a:off x="4178310" y="3440384"/>
            <a:ext cx="854721" cy="369332"/>
          </a:xfrm>
          <a:prstGeom prst="rect">
            <a:avLst/>
          </a:prstGeom>
          <a:noFill/>
        </p:spPr>
        <p:txBody>
          <a:bodyPr wrap="none" rtlCol="0">
            <a:spAutoFit/>
          </a:bodyPr>
          <a:lstStyle/>
          <a:p>
            <a:r>
              <a:rPr lang="en-US" smtClean="0"/>
              <a:t>600nM</a:t>
            </a:r>
            <a:endParaRPr lang="en-US" dirty="0"/>
          </a:p>
        </p:txBody>
      </p:sp>
      <p:sp>
        <p:nvSpPr>
          <p:cNvPr id="16" name="TextBox 15"/>
          <p:cNvSpPr txBox="1"/>
          <p:nvPr/>
        </p:nvSpPr>
        <p:spPr>
          <a:xfrm>
            <a:off x="7306212" y="1760378"/>
            <a:ext cx="742511" cy="369332"/>
          </a:xfrm>
          <a:prstGeom prst="rect">
            <a:avLst/>
          </a:prstGeom>
          <a:noFill/>
        </p:spPr>
        <p:txBody>
          <a:bodyPr wrap="none" rtlCol="0">
            <a:spAutoFit/>
          </a:bodyPr>
          <a:lstStyle/>
          <a:p>
            <a:r>
              <a:rPr lang="en-US" dirty="0" smtClean="0"/>
              <a:t>12μM</a:t>
            </a:r>
            <a:endParaRPr lang="en-US" dirty="0"/>
          </a:p>
        </p:txBody>
      </p:sp>
      <p:pic>
        <p:nvPicPr>
          <p:cNvPr id="2" name="Picture 1"/>
          <p:cNvPicPr>
            <a:picLocks noChangeAspect="1"/>
          </p:cNvPicPr>
          <p:nvPr/>
        </p:nvPicPr>
        <p:blipFill>
          <a:blip r:embed="rId7"/>
          <a:stretch>
            <a:fillRect/>
          </a:stretch>
        </p:blipFill>
        <p:spPr>
          <a:xfrm>
            <a:off x="6244427" y="2458538"/>
            <a:ext cx="1804296" cy="1202864"/>
          </a:xfrm>
          <a:prstGeom prst="rect">
            <a:avLst/>
          </a:prstGeom>
        </p:spPr>
      </p:pic>
      <p:pic>
        <p:nvPicPr>
          <p:cNvPr id="3" name="Picture 2"/>
          <p:cNvPicPr>
            <a:picLocks noChangeAspect="1"/>
          </p:cNvPicPr>
          <p:nvPr/>
        </p:nvPicPr>
        <p:blipFill>
          <a:blip r:embed="rId8"/>
          <a:stretch>
            <a:fillRect/>
          </a:stretch>
        </p:blipFill>
        <p:spPr>
          <a:xfrm>
            <a:off x="9432745" y="853771"/>
            <a:ext cx="2241134" cy="820209"/>
          </a:xfrm>
          <a:prstGeom prst="rect">
            <a:avLst/>
          </a:prstGeom>
        </p:spPr>
      </p:pic>
      <p:pic>
        <p:nvPicPr>
          <p:cNvPr id="6" name="Picture 5"/>
          <p:cNvPicPr>
            <a:picLocks noChangeAspect="1"/>
          </p:cNvPicPr>
          <p:nvPr/>
        </p:nvPicPr>
        <p:blipFill>
          <a:blip r:embed="rId9"/>
          <a:stretch>
            <a:fillRect/>
          </a:stretch>
        </p:blipFill>
        <p:spPr>
          <a:xfrm>
            <a:off x="9073567" y="2304925"/>
            <a:ext cx="2494463" cy="1030102"/>
          </a:xfrm>
          <a:prstGeom prst="rect">
            <a:avLst/>
          </a:prstGeom>
        </p:spPr>
      </p:pic>
      <p:sp>
        <p:nvSpPr>
          <p:cNvPr id="17" name="TextBox 16"/>
          <p:cNvSpPr txBox="1"/>
          <p:nvPr/>
        </p:nvSpPr>
        <p:spPr>
          <a:xfrm>
            <a:off x="7111820" y="3150361"/>
            <a:ext cx="915187" cy="369332"/>
          </a:xfrm>
          <a:prstGeom prst="rect">
            <a:avLst/>
          </a:prstGeom>
          <a:noFill/>
        </p:spPr>
        <p:txBody>
          <a:bodyPr wrap="none" rtlCol="0">
            <a:spAutoFit/>
          </a:bodyPr>
          <a:lstStyle/>
          <a:p>
            <a:r>
              <a:rPr lang="en-US" dirty="0" smtClean="0">
                <a:solidFill>
                  <a:srgbClr val="FF0000"/>
                </a:solidFill>
              </a:rPr>
              <a:t>inactive</a:t>
            </a:r>
            <a:endParaRPr lang="en-US" dirty="0">
              <a:solidFill>
                <a:srgbClr val="FF0000"/>
              </a:solidFill>
            </a:endParaRPr>
          </a:p>
        </p:txBody>
      </p:sp>
      <p:sp>
        <p:nvSpPr>
          <p:cNvPr id="18" name="TextBox 17"/>
          <p:cNvSpPr txBox="1"/>
          <p:nvPr/>
        </p:nvSpPr>
        <p:spPr>
          <a:xfrm>
            <a:off x="9937013" y="3141893"/>
            <a:ext cx="915187" cy="369332"/>
          </a:xfrm>
          <a:prstGeom prst="rect">
            <a:avLst/>
          </a:prstGeom>
          <a:noFill/>
        </p:spPr>
        <p:txBody>
          <a:bodyPr wrap="none" rtlCol="0">
            <a:spAutoFit/>
          </a:bodyPr>
          <a:lstStyle/>
          <a:p>
            <a:r>
              <a:rPr lang="en-US" dirty="0" smtClean="0">
                <a:solidFill>
                  <a:srgbClr val="FF0000"/>
                </a:solidFill>
              </a:rPr>
              <a:t>inactive</a:t>
            </a:r>
            <a:endParaRPr lang="en-US" dirty="0">
              <a:solidFill>
                <a:srgbClr val="FF0000"/>
              </a:solidFill>
            </a:endParaRPr>
          </a:p>
        </p:txBody>
      </p:sp>
      <p:sp>
        <p:nvSpPr>
          <p:cNvPr id="19" name="TextBox 18"/>
          <p:cNvSpPr txBox="1"/>
          <p:nvPr/>
        </p:nvSpPr>
        <p:spPr>
          <a:xfrm>
            <a:off x="9863206" y="1673980"/>
            <a:ext cx="915187" cy="369332"/>
          </a:xfrm>
          <a:prstGeom prst="rect">
            <a:avLst/>
          </a:prstGeom>
          <a:noFill/>
        </p:spPr>
        <p:txBody>
          <a:bodyPr wrap="none" rtlCol="0">
            <a:spAutoFit/>
          </a:bodyPr>
          <a:lstStyle/>
          <a:p>
            <a:r>
              <a:rPr lang="en-US" dirty="0" smtClean="0">
                <a:solidFill>
                  <a:srgbClr val="FF0000"/>
                </a:solidFill>
              </a:rPr>
              <a:t>inactive</a:t>
            </a:r>
            <a:endParaRPr lang="en-US" dirty="0">
              <a:solidFill>
                <a:srgbClr val="FF0000"/>
              </a:solidFill>
            </a:endParaRPr>
          </a:p>
        </p:txBody>
      </p:sp>
      <p:sp>
        <p:nvSpPr>
          <p:cNvPr id="20" name="Oval 19"/>
          <p:cNvSpPr/>
          <p:nvPr/>
        </p:nvSpPr>
        <p:spPr>
          <a:xfrm>
            <a:off x="300789" y="1081679"/>
            <a:ext cx="661737" cy="678699"/>
          </a:xfrm>
          <a:prstGeom prst="ellipse">
            <a:avLst/>
          </a:prstGeom>
          <a:solidFill>
            <a:schemeClr val="accent6">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17971" y="2726298"/>
            <a:ext cx="661737" cy="678699"/>
          </a:xfrm>
          <a:prstGeom prst="ellipse">
            <a:avLst/>
          </a:prstGeom>
          <a:solidFill>
            <a:schemeClr val="accent6">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181380" y="993942"/>
            <a:ext cx="661737" cy="678699"/>
          </a:xfrm>
          <a:prstGeom prst="ellipse">
            <a:avLst/>
          </a:prstGeom>
          <a:solidFill>
            <a:schemeClr val="accent6">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181380" y="2510199"/>
            <a:ext cx="661737" cy="678699"/>
          </a:xfrm>
          <a:prstGeom prst="ellipse">
            <a:avLst/>
          </a:prstGeom>
          <a:solidFill>
            <a:schemeClr val="accent6">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070681" y="769590"/>
            <a:ext cx="1041139" cy="1175454"/>
          </a:xfrm>
          <a:prstGeom prst="ellipse">
            <a:avLst/>
          </a:prstGeom>
          <a:solidFill>
            <a:schemeClr val="accent6">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137919" y="769590"/>
            <a:ext cx="1041139" cy="1175454"/>
          </a:xfrm>
          <a:prstGeom prst="ellipse">
            <a:avLst/>
          </a:prstGeom>
          <a:solidFill>
            <a:schemeClr val="accent6">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05426" y="4138857"/>
            <a:ext cx="504173" cy="478097"/>
          </a:xfrm>
          <a:prstGeom prst="ellipse">
            <a:avLst/>
          </a:prstGeom>
          <a:solidFill>
            <a:schemeClr val="accent6">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229664" y="4198979"/>
            <a:ext cx="5110502" cy="369332"/>
          </a:xfrm>
          <a:prstGeom prst="rect">
            <a:avLst/>
          </a:prstGeom>
          <a:noFill/>
        </p:spPr>
        <p:txBody>
          <a:bodyPr wrap="none" rtlCol="0">
            <a:spAutoFit/>
          </a:bodyPr>
          <a:lstStyle/>
          <a:p>
            <a:r>
              <a:rPr lang="en-US" dirty="0" smtClean="0"/>
              <a:t>Hydrophobic group needed, polarity </a:t>
            </a:r>
            <a:r>
              <a:rPr lang="en-US" smtClean="0"/>
              <a:t>reduces activity</a:t>
            </a:r>
            <a:endParaRPr lang="en-US"/>
          </a:p>
        </p:txBody>
      </p:sp>
      <p:sp>
        <p:nvSpPr>
          <p:cNvPr id="28" name="Oval 27"/>
          <p:cNvSpPr/>
          <p:nvPr/>
        </p:nvSpPr>
        <p:spPr>
          <a:xfrm>
            <a:off x="2285894" y="1243931"/>
            <a:ext cx="661737" cy="678699"/>
          </a:xfrm>
          <a:prstGeom prst="ellipse">
            <a:avLst/>
          </a:pr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208689" y="2947896"/>
            <a:ext cx="661737" cy="678699"/>
          </a:xfrm>
          <a:prstGeom prst="ellipse">
            <a:avLst/>
          </a:pr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906247" y="2745044"/>
            <a:ext cx="661737" cy="678699"/>
          </a:xfrm>
          <a:prstGeom prst="ellipse">
            <a:avLst/>
          </a:pr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0902703" y="2319960"/>
            <a:ext cx="661737" cy="678699"/>
          </a:xfrm>
          <a:prstGeom prst="ellipse">
            <a:avLst/>
          </a:pr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05426" y="4704341"/>
            <a:ext cx="504173" cy="498097"/>
          </a:xfrm>
          <a:prstGeom prst="ellipse">
            <a:avLst/>
          </a:pr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216785" y="4734887"/>
            <a:ext cx="6896632" cy="369332"/>
          </a:xfrm>
          <a:prstGeom prst="rect">
            <a:avLst/>
          </a:prstGeom>
          <a:noFill/>
        </p:spPr>
        <p:txBody>
          <a:bodyPr wrap="none" rtlCol="0">
            <a:spAutoFit/>
          </a:bodyPr>
          <a:lstStyle/>
          <a:p>
            <a:r>
              <a:rPr lang="en-US" dirty="0" err="1" smtClean="0"/>
              <a:t>Methoxy</a:t>
            </a:r>
            <a:r>
              <a:rPr lang="en-US" dirty="0" smtClean="0"/>
              <a:t> and hetero-aryl good, larger aliphatic substituent not tolerated</a:t>
            </a:r>
            <a:endParaRPr lang="en-US" dirty="0"/>
          </a:p>
        </p:txBody>
      </p:sp>
      <p:sp>
        <p:nvSpPr>
          <p:cNvPr id="34" name="Oval 33"/>
          <p:cNvSpPr/>
          <p:nvPr/>
        </p:nvSpPr>
        <p:spPr>
          <a:xfrm>
            <a:off x="3638812" y="3255337"/>
            <a:ext cx="661737" cy="678699"/>
          </a:xfrm>
          <a:prstGeom prst="ellipse">
            <a:avLst/>
          </a:prstGeom>
          <a:solidFill>
            <a:schemeClr val="accent5">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370990" y="3131017"/>
            <a:ext cx="661737" cy="678699"/>
          </a:xfrm>
          <a:prstGeom prst="ellipse">
            <a:avLst/>
          </a:prstGeom>
          <a:solidFill>
            <a:schemeClr val="accent5">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88080" y="5289825"/>
            <a:ext cx="521519" cy="559818"/>
          </a:xfrm>
          <a:prstGeom prst="ellipse">
            <a:avLst/>
          </a:prstGeom>
          <a:solidFill>
            <a:schemeClr val="accent5">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216785" y="5321175"/>
            <a:ext cx="5219570" cy="369332"/>
          </a:xfrm>
          <a:prstGeom prst="rect">
            <a:avLst/>
          </a:prstGeom>
          <a:noFill/>
        </p:spPr>
        <p:txBody>
          <a:bodyPr wrap="none" rtlCol="0">
            <a:spAutoFit/>
          </a:bodyPr>
          <a:lstStyle/>
          <a:p>
            <a:r>
              <a:rPr lang="en-US" dirty="0" smtClean="0"/>
              <a:t>Acylation leads to inactivity. H-bond donor beneficial?</a:t>
            </a:r>
            <a:endParaRPr lang="en-US" dirty="0"/>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38" name="Footer Placeholder 37"/>
          <p:cNvSpPr>
            <a:spLocks noGrp="1"/>
          </p:cNvSpPr>
          <p:nvPr>
            <p:ph type="ftr" sz="quarter" idx="11"/>
          </p:nvPr>
        </p:nvSpPr>
        <p:spPr/>
        <p:txBody>
          <a:bodyPr/>
          <a:lstStyle/>
          <a:p>
            <a:r>
              <a:rPr lang="en-US" smtClean="0"/>
              <a:t>Principles of Drug Discovery - University of Ulm 2017</a:t>
            </a:r>
            <a:endParaRPr lang="en-US"/>
          </a:p>
        </p:txBody>
      </p:sp>
      <p:sp>
        <p:nvSpPr>
          <p:cNvPr id="41" name="Slide Number Placeholder 40"/>
          <p:cNvSpPr>
            <a:spLocks noGrp="1"/>
          </p:cNvSpPr>
          <p:nvPr>
            <p:ph type="sldNum" sz="quarter" idx="12"/>
          </p:nvPr>
        </p:nvSpPr>
        <p:spPr/>
        <p:txBody>
          <a:bodyPr/>
          <a:lstStyle/>
          <a:p>
            <a:fld id="{A29F4B3C-5FC6-204B-ABA6-62178D919B52}" type="slidenum">
              <a:rPr lang="en-US" smtClean="0"/>
              <a:t>36</a:t>
            </a:fld>
            <a:endParaRPr lang="en-US"/>
          </a:p>
        </p:txBody>
      </p:sp>
    </p:spTree>
    <p:extLst>
      <p:ext uri="{BB962C8B-B14F-4D97-AF65-F5344CB8AC3E}">
        <p14:creationId xmlns:p14="http://schemas.microsoft.com/office/powerpoint/2010/main" val="4822604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53570" y="2599152"/>
            <a:ext cx="2946240" cy="1527680"/>
          </a:xfrm>
          <a:prstGeom prst="rect">
            <a:avLst/>
          </a:prstGeom>
        </p:spPr>
      </p:pic>
      <p:sp>
        <p:nvSpPr>
          <p:cNvPr id="6" name="Oval 5"/>
          <p:cNvSpPr/>
          <p:nvPr/>
        </p:nvSpPr>
        <p:spPr>
          <a:xfrm>
            <a:off x="4155196" y="2441709"/>
            <a:ext cx="789041" cy="855372"/>
          </a:xfrm>
          <a:prstGeom prst="ellipse">
            <a:avLst/>
          </a:prstGeom>
          <a:solidFill>
            <a:schemeClr val="accent6">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968941" y="2957731"/>
            <a:ext cx="661737" cy="678699"/>
          </a:xfrm>
          <a:prstGeom prst="ellipse">
            <a:avLst/>
          </a:pr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936532" y="3659388"/>
            <a:ext cx="661737" cy="678699"/>
          </a:xfrm>
          <a:prstGeom prst="ellipse">
            <a:avLst/>
          </a:prstGeom>
          <a:solidFill>
            <a:schemeClr val="accent5">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42211" y="982185"/>
            <a:ext cx="9625263" cy="1200329"/>
          </a:xfrm>
          <a:prstGeom prst="rect">
            <a:avLst/>
          </a:prstGeom>
          <a:noFill/>
        </p:spPr>
        <p:txBody>
          <a:bodyPr wrap="square" rtlCol="0">
            <a:spAutoFit/>
          </a:bodyPr>
          <a:lstStyle/>
          <a:p>
            <a:pPr marL="285750" indent="-285750">
              <a:buFont typeface="Arial" charset="0"/>
              <a:buChar char="•"/>
            </a:pPr>
            <a:r>
              <a:rPr lang="en-US" dirty="0" smtClean="0"/>
              <a:t>In the ideal case, analysis of screening data already yields initial </a:t>
            </a:r>
            <a:r>
              <a:rPr lang="en-US" dirty="0" smtClean="0">
                <a:solidFill>
                  <a:srgbClr val="FF0000"/>
                </a:solidFill>
              </a:rPr>
              <a:t>structure-activity-relationships</a:t>
            </a:r>
            <a:r>
              <a:rPr lang="en-US" dirty="0" smtClean="0"/>
              <a:t> (SAR), which gives the first idea of what chemical groups are preferred in certain positions.</a:t>
            </a:r>
          </a:p>
          <a:p>
            <a:pPr marL="285750" indent="-285750">
              <a:buFont typeface="Arial" charset="0"/>
              <a:buChar char="•"/>
            </a:pPr>
            <a:r>
              <a:rPr lang="en-US" dirty="0" smtClean="0"/>
              <a:t>These observations are the basis for the first chemical explorations of a chemical series to further substantiate the SAR </a:t>
            </a:r>
          </a:p>
        </p:txBody>
      </p:sp>
      <p:sp>
        <p:nvSpPr>
          <p:cNvPr id="10" name="TextBox 9"/>
          <p:cNvSpPr txBox="1"/>
          <p:nvPr/>
        </p:nvSpPr>
        <p:spPr>
          <a:xfrm>
            <a:off x="950495" y="261325"/>
            <a:ext cx="4126001" cy="461665"/>
          </a:xfrm>
          <a:prstGeom prst="rect">
            <a:avLst/>
          </a:prstGeom>
          <a:noFill/>
        </p:spPr>
        <p:txBody>
          <a:bodyPr wrap="none" rtlCol="0">
            <a:spAutoFit/>
          </a:bodyPr>
          <a:lstStyle/>
          <a:p>
            <a:r>
              <a:rPr lang="en-US" sz="2400" dirty="0" smtClean="0"/>
              <a:t>Structure-Activity-Relationships</a:t>
            </a:r>
            <a:endParaRPr lang="en-US" sz="2400" dirty="0"/>
          </a:p>
        </p:txBody>
      </p:sp>
      <p:sp>
        <p:nvSpPr>
          <p:cNvPr id="11" name="TextBox 10"/>
          <p:cNvSpPr txBox="1"/>
          <p:nvPr/>
        </p:nvSpPr>
        <p:spPr>
          <a:xfrm>
            <a:off x="950495" y="4696666"/>
            <a:ext cx="9625263" cy="369332"/>
          </a:xfrm>
          <a:prstGeom prst="rect">
            <a:avLst/>
          </a:prstGeom>
          <a:noFill/>
        </p:spPr>
        <p:txBody>
          <a:bodyPr wrap="square" rtlCol="0">
            <a:spAutoFit/>
          </a:bodyPr>
          <a:lstStyle/>
          <a:p>
            <a:pPr marL="285750" indent="-285750">
              <a:buFont typeface="Arial" charset="0"/>
              <a:buChar char="•"/>
            </a:pPr>
            <a:r>
              <a:rPr lang="en-US" dirty="0" smtClean="0"/>
              <a:t>A chemical series with confirmed activity on the target and initial SAR is called a </a:t>
            </a:r>
            <a:r>
              <a:rPr lang="en-US" dirty="0" smtClean="0">
                <a:solidFill>
                  <a:srgbClr val="FF0000"/>
                </a:solidFill>
              </a:rPr>
              <a:t>lead series</a:t>
            </a:r>
            <a:r>
              <a:rPr lang="en-US" dirty="0" smtClean="0"/>
              <a:t>.</a:t>
            </a:r>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13" name="Slide Number Placeholder 12"/>
          <p:cNvSpPr>
            <a:spLocks noGrp="1"/>
          </p:cNvSpPr>
          <p:nvPr>
            <p:ph type="sldNum" sz="quarter" idx="12"/>
          </p:nvPr>
        </p:nvSpPr>
        <p:spPr/>
        <p:txBody>
          <a:bodyPr/>
          <a:lstStyle/>
          <a:p>
            <a:fld id="{A29F4B3C-5FC6-204B-ABA6-62178D919B52}" type="slidenum">
              <a:rPr lang="en-US" smtClean="0"/>
              <a:t>37</a:t>
            </a:fld>
            <a:endParaRPr lang="en-US"/>
          </a:p>
        </p:txBody>
      </p:sp>
    </p:spTree>
    <p:extLst>
      <p:ext uri="{BB962C8B-B14F-4D97-AF65-F5344CB8AC3E}">
        <p14:creationId xmlns:p14="http://schemas.microsoft.com/office/powerpoint/2010/main" val="19001590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67355" y="375138"/>
            <a:ext cx="5895525" cy="461665"/>
          </a:xfrm>
          <a:prstGeom prst="rect">
            <a:avLst/>
          </a:prstGeom>
          <a:noFill/>
        </p:spPr>
        <p:txBody>
          <a:bodyPr wrap="none" rtlCol="0">
            <a:spAutoFit/>
          </a:bodyPr>
          <a:lstStyle/>
          <a:p>
            <a:r>
              <a:rPr lang="en-US" sz="2400" dirty="0" smtClean="0"/>
              <a:t>Considerations for the Selection of Hit Classes</a:t>
            </a:r>
            <a:endParaRPr lang="en-US" sz="2400" dirty="0"/>
          </a:p>
        </p:txBody>
      </p:sp>
      <p:sp>
        <p:nvSpPr>
          <p:cNvPr id="5" name="TextBox 4"/>
          <p:cNvSpPr txBox="1"/>
          <p:nvPr/>
        </p:nvSpPr>
        <p:spPr>
          <a:xfrm>
            <a:off x="951079" y="1033863"/>
            <a:ext cx="1685205" cy="369332"/>
          </a:xfrm>
          <a:prstGeom prst="rect">
            <a:avLst/>
          </a:prstGeom>
          <a:noFill/>
        </p:spPr>
        <p:txBody>
          <a:bodyPr wrap="none" rtlCol="0">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smtClean="0"/>
              <a:t>Hydrophobicity:</a:t>
            </a:r>
            <a:endParaRPr lang="en-US" dirty="0"/>
          </a:p>
        </p:txBody>
      </p:sp>
      <p:sp>
        <p:nvSpPr>
          <p:cNvPr id="6" name="TextBox 5"/>
          <p:cNvSpPr txBox="1"/>
          <p:nvPr/>
        </p:nvSpPr>
        <p:spPr>
          <a:xfrm>
            <a:off x="951079" y="1611198"/>
            <a:ext cx="10208116" cy="646331"/>
          </a:xfrm>
          <a:prstGeom prst="rect">
            <a:avLst/>
          </a:prstGeom>
          <a:noFill/>
        </p:spPr>
        <p:txBody>
          <a:bodyPr wrap="none" rtlCol="0">
            <a:spAutoFit/>
          </a:bodyPr>
          <a:lstStyle/>
          <a:p>
            <a:pPr marL="285750" indent="-285750">
              <a:buFont typeface="Arial" charset="0"/>
              <a:buChar char="•"/>
            </a:pPr>
            <a:r>
              <a:rPr lang="en-US" dirty="0" smtClean="0"/>
              <a:t>Most ligand binding sites on proteins have lipophilic parts</a:t>
            </a:r>
          </a:p>
          <a:p>
            <a:pPr marL="285750" indent="-285750">
              <a:buFont typeface="Arial" charset="0"/>
              <a:buChar char="•"/>
            </a:pPr>
            <a:r>
              <a:rPr lang="en-US" dirty="0" smtClean="0"/>
              <a:t>Lipophilic compounds therefore have a higher tendency to appear as potent ligands in screening hit lists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5261" y="2257529"/>
            <a:ext cx="5838092" cy="4086664"/>
          </a:xfrm>
          <a:prstGeom prst="rect">
            <a:avLst/>
          </a:prstGeom>
        </p:spPr>
      </p:pic>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10" name="Slide Number Placeholder 9"/>
          <p:cNvSpPr>
            <a:spLocks noGrp="1"/>
          </p:cNvSpPr>
          <p:nvPr>
            <p:ph type="sldNum" sz="quarter" idx="12"/>
          </p:nvPr>
        </p:nvSpPr>
        <p:spPr/>
        <p:txBody>
          <a:bodyPr/>
          <a:lstStyle/>
          <a:p>
            <a:fld id="{A29F4B3C-5FC6-204B-ABA6-62178D919B52}" type="slidenum">
              <a:rPr lang="en-US" smtClean="0"/>
              <a:t>38</a:t>
            </a:fld>
            <a:endParaRPr lang="en-US"/>
          </a:p>
        </p:txBody>
      </p:sp>
    </p:spTree>
    <p:extLst>
      <p:ext uri="{BB962C8B-B14F-4D97-AF65-F5344CB8AC3E}">
        <p14:creationId xmlns:p14="http://schemas.microsoft.com/office/powerpoint/2010/main" val="9281041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8891" y="1043354"/>
            <a:ext cx="10726615" cy="4401205"/>
          </a:xfrm>
          <a:prstGeom prst="rect">
            <a:avLst/>
          </a:prstGeom>
          <a:noFill/>
        </p:spPr>
        <p:txBody>
          <a:bodyPr wrap="square" rtlCol="0">
            <a:spAutoFit/>
          </a:bodyPr>
          <a:lstStyle/>
          <a:p>
            <a:pPr marL="285750" indent="-285750">
              <a:buFont typeface="Arial" charset="0"/>
              <a:buChar char="•"/>
            </a:pPr>
            <a:r>
              <a:rPr lang="en-US" sz="2800" dirty="0" smtClean="0"/>
              <a:t>In addition to polarity, molecule size is an important component to take into account to prioritize screening hits.</a:t>
            </a:r>
          </a:p>
          <a:p>
            <a:pPr marL="285750" indent="-285750">
              <a:buFont typeface="Arial" charset="0"/>
              <a:buChar char="•"/>
            </a:pPr>
            <a:r>
              <a:rPr lang="en-US" sz="2800" dirty="0" smtClean="0"/>
              <a:t>Larger molecules are often more hydrophobic and have more opportunities to form interaction with a target protein</a:t>
            </a:r>
          </a:p>
          <a:p>
            <a:pPr marL="285750" indent="-285750">
              <a:buFont typeface="Arial" charset="0"/>
              <a:buChar char="•"/>
            </a:pPr>
            <a:r>
              <a:rPr lang="en-US" sz="2800" dirty="0" smtClean="0"/>
              <a:t>During chemical optimization, the molecular weight usually increases. However, if molecules grow too large the risk to compromise bioavailability increases (Ro5).</a:t>
            </a:r>
          </a:p>
          <a:p>
            <a:pPr marL="285750" indent="-285750">
              <a:buFont typeface="Arial" charset="0"/>
              <a:buChar char="•"/>
            </a:pPr>
            <a:r>
              <a:rPr lang="en-US" sz="2800" dirty="0" smtClean="0"/>
              <a:t>It is therefore common practice to judge screening hits by metrics which in addition to potency take molecule size and lipophilicity into account.</a:t>
            </a:r>
            <a:endParaRPr lang="en-US" sz="2800"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fld id="{A29F4B3C-5FC6-204B-ABA6-62178D919B52}" type="slidenum">
              <a:rPr lang="en-US" smtClean="0"/>
              <a:t>39</a:t>
            </a:fld>
            <a:endParaRPr lang="en-US"/>
          </a:p>
        </p:txBody>
      </p:sp>
    </p:spTree>
    <p:extLst>
      <p:ext uri="{BB962C8B-B14F-4D97-AF65-F5344CB8AC3E}">
        <p14:creationId xmlns:p14="http://schemas.microsoft.com/office/powerpoint/2010/main" val="9269004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37550" y="428264"/>
            <a:ext cx="4369209" cy="461665"/>
          </a:xfrm>
          <a:prstGeom prst="rect">
            <a:avLst/>
          </a:prstGeom>
          <a:noFill/>
        </p:spPr>
        <p:txBody>
          <a:bodyPr wrap="none" rtlCol="0">
            <a:spAutoFit/>
          </a:bodyPr>
          <a:lstStyle/>
          <a:p>
            <a:r>
              <a:rPr lang="en-US" sz="2400" dirty="0" smtClean="0"/>
              <a:t>What are we actually looking for?</a:t>
            </a:r>
            <a:endParaRPr lang="en-US" sz="2400" dirty="0"/>
          </a:p>
        </p:txBody>
      </p:sp>
      <p:sp>
        <p:nvSpPr>
          <p:cNvPr id="5" name="TextBox 4"/>
          <p:cNvSpPr txBox="1"/>
          <p:nvPr/>
        </p:nvSpPr>
        <p:spPr>
          <a:xfrm>
            <a:off x="1215343" y="1458411"/>
            <a:ext cx="9525964" cy="3323987"/>
          </a:xfrm>
          <a:prstGeom prst="rect">
            <a:avLst/>
          </a:prstGeom>
          <a:noFill/>
        </p:spPr>
        <p:txBody>
          <a:bodyPr wrap="square" rtlCol="0">
            <a:spAutoFit/>
          </a:bodyPr>
          <a:lstStyle/>
          <a:p>
            <a:r>
              <a:rPr lang="en-US" sz="2400" dirty="0" smtClean="0"/>
              <a:t>A drug has to be:</a:t>
            </a:r>
          </a:p>
          <a:p>
            <a:pPr marL="285750" indent="-285750">
              <a:buFont typeface="Arial" charset="0"/>
              <a:buChar char="•"/>
            </a:pPr>
            <a:r>
              <a:rPr lang="en-US" sz="2400" dirty="0"/>
              <a:t>a</a:t>
            </a:r>
            <a:r>
              <a:rPr lang="en-US" sz="2400" dirty="0" smtClean="0"/>
              <a:t>ctive on the target of interest at low doses (Potency)</a:t>
            </a:r>
          </a:p>
          <a:p>
            <a:pPr marL="285750" indent="-285750">
              <a:buFont typeface="Arial" charset="0"/>
              <a:buChar char="•"/>
            </a:pPr>
            <a:r>
              <a:rPr lang="en-US" sz="2400" dirty="0"/>
              <a:t>n</a:t>
            </a:r>
            <a:r>
              <a:rPr lang="en-US" sz="2400" dirty="0" smtClean="0"/>
              <a:t>ot active on other targets (Selectivity)</a:t>
            </a:r>
          </a:p>
          <a:p>
            <a:pPr marL="285750" indent="-285750">
              <a:buFont typeface="Arial" charset="0"/>
              <a:buChar char="•"/>
            </a:pPr>
            <a:r>
              <a:rPr lang="en-US" sz="2400" dirty="0"/>
              <a:t>n</a:t>
            </a:r>
            <a:r>
              <a:rPr lang="en-US" sz="2400" dirty="0" smtClean="0"/>
              <a:t>ot toxic</a:t>
            </a:r>
          </a:p>
          <a:p>
            <a:pPr marL="285750" indent="-285750">
              <a:buFont typeface="Arial" charset="0"/>
              <a:buChar char="•"/>
            </a:pPr>
            <a:r>
              <a:rPr lang="en-US" sz="2400" dirty="0"/>
              <a:t>n</a:t>
            </a:r>
            <a:r>
              <a:rPr lang="en-US" sz="2400" dirty="0" smtClean="0"/>
              <a:t>ot mutagenic</a:t>
            </a:r>
          </a:p>
          <a:p>
            <a:pPr marL="285750" indent="-285750">
              <a:buFont typeface="Arial" charset="0"/>
              <a:buChar char="•"/>
            </a:pPr>
            <a:r>
              <a:rPr lang="en-US" sz="2400" dirty="0"/>
              <a:t>o</a:t>
            </a:r>
            <a:r>
              <a:rPr lang="en-US" sz="2400" dirty="0" smtClean="0"/>
              <a:t>rally available to be administered via tablets (Bioavailability)</a:t>
            </a:r>
          </a:p>
          <a:p>
            <a:pPr marL="285750" indent="-285750">
              <a:buFont typeface="Arial" charset="0"/>
              <a:buChar char="•"/>
            </a:pPr>
            <a:r>
              <a:rPr lang="en-US" sz="2400" dirty="0"/>
              <a:t>l</a:t>
            </a:r>
            <a:r>
              <a:rPr lang="en-US" sz="2400" dirty="0" smtClean="0"/>
              <a:t>ong enough in the systemic circulation to maintain its action over an adequate period of time (several hours) </a:t>
            </a:r>
          </a:p>
          <a:p>
            <a:pPr marL="285750" indent="-285750">
              <a:buFont typeface="Arial" charset="0"/>
              <a:buChar char="•"/>
            </a:pPr>
            <a:endParaRPr lang="en-US" dirty="0"/>
          </a:p>
        </p:txBody>
      </p:sp>
      <p:sp>
        <p:nvSpPr>
          <p:cNvPr id="6" name="TextBox 5"/>
          <p:cNvSpPr txBox="1"/>
          <p:nvPr/>
        </p:nvSpPr>
        <p:spPr>
          <a:xfrm>
            <a:off x="1126997" y="5120047"/>
            <a:ext cx="9702656" cy="461665"/>
          </a:xfrm>
          <a:prstGeom prst="rect">
            <a:avLst/>
          </a:prstGeom>
          <a:noFill/>
        </p:spPr>
        <p:txBody>
          <a:bodyPr wrap="none" rtlCol="0">
            <a:spAutoFit/>
          </a:bodyPr>
          <a:lstStyle/>
          <a:p>
            <a:r>
              <a:rPr lang="en-US" sz="2400" dirty="0" smtClean="0"/>
              <a:t>The art of drug design is to design molecules which fulfil these requirements.</a:t>
            </a:r>
            <a:endParaRPr lang="en-US" sz="2400"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9" name="Slide Number Placeholder 8"/>
          <p:cNvSpPr>
            <a:spLocks noGrp="1"/>
          </p:cNvSpPr>
          <p:nvPr>
            <p:ph type="sldNum" sz="quarter" idx="12"/>
          </p:nvPr>
        </p:nvSpPr>
        <p:spPr/>
        <p:txBody>
          <a:bodyPr/>
          <a:lstStyle/>
          <a:p>
            <a:fld id="{A29F4B3C-5FC6-204B-ABA6-62178D919B52}" type="slidenum">
              <a:rPr lang="en-US" smtClean="0"/>
              <a:t>4</a:t>
            </a:fld>
            <a:endParaRPr lang="en-US"/>
          </a:p>
        </p:txBody>
      </p:sp>
    </p:spTree>
    <p:extLst>
      <p:ext uri="{BB962C8B-B14F-4D97-AF65-F5344CB8AC3E}">
        <p14:creationId xmlns:p14="http://schemas.microsoft.com/office/powerpoint/2010/main" val="19166868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220308" y="239620"/>
            <a:ext cx="2247538" cy="461665"/>
          </a:xfrm>
          <a:prstGeom prst="rect">
            <a:avLst/>
          </a:prstGeom>
          <a:noFill/>
        </p:spPr>
        <p:txBody>
          <a:bodyPr wrap="none" rtlCol="0">
            <a:spAutoFit/>
          </a:bodyPr>
          <a:lstStyle/>
          <a:p>
            <a:r>
              <a:rPr lang="en-US" sz="2400" dirty="0" smtClean="0"/>
              <a:t>Ligand Efficiency</a:t>
            </a:r>
            <a:endParaRPr lang="en-US" sz="2400" dirty="0"/>
          </a:p>
        </p:txBody>
      </p:sp>
      <mc:AlternateContent xmlns:mc="http://schemas.openxmlformats.org/markup-compatibility/2006" xmlns:a14="http://schemas.microsoft.com/office/drawing/2010/main">
        <mc:Choice Requires="a14">
          <p:sp>
            <p:nvSpPr>
              <p:cNvPr id="9" name="TextBox 8"/>
              <p:cNvSpPr txBox="1"/>
              <p:nvPr/>
            </p:nvSpPr>
            <p:spPr>
              <a:xfrm>
                <a:off x="953555" y="1987043"/>
                <a:ext cx="2617191"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𝐿𝐸</m:t>
                      </m:r>
                      <m:r>
                        <a:rPr lang="en-US" b="0" i="1" smtClean="0">
                          <a:latin typeface="Cambria Math" charset="0"/>
                        </a:rPr>
                        <m:t>= </m:t>
                      </m:r>
                      <m:f>
                        <m:fPr>
                          <m:ctrlPr>
                            <a:rPr lang="mr-IN" b="0" i="1" smtClean="0">
                              <a:latin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𝐺</m:t>
                          </m:r>
                        </m:num>
                        <m:den>
                          <m:sSub>
                            <m:sSubPr>
                              <m:ctrlPr>
                                <a:rPr lang="en-US" b="0" i="1" smtClean="0">
                                  <a:latin typeface="Cambria Math" charset="0"/>
                                </a:rPr>
                              </m:ctrlPr>
                            </m:sSubPr>
                            <m:e>
                              <m:r>
                                <a:rPr lang="en-US" b="0" i="1" smtClean="0">
                                  <a:latin typeface="Cambria Math" charset="0"/>
                                </a:rPr>
                                <m:t>𝑁</m:t>
                              </m:r>
                            </m:e>
                            <m:sub>
                              <m:r>
                                <a:rPr lang="en-US" b="0" i="1" smtClean="0">
                                  <a:latin typeface="Cambria Math" charset="0"/>
                                </a:rPr>
                                <m:t>𝐻𝑒𝑎𝑣𝑦</m:t>
                              </m:r>
                            </m:sub>
                          </m:sSub>
                        </m:den>
                      </m:f>
                      <m:r>
                        <a:rPr lang="en-US" b="0" i="1" smtClean="0">
                          <a:latin typeface="Cambria Math" charset="0"/>
                        </a:rPr>
                        <m:t>=</m:t>
                      </m:r>
                      <m:f>
                        <m:fPr>
                          <m:ctrlPr>
                            <a:rPr lang="mr-IN" b="0" i="1" smtClean="0">
                              <a:latin typeface="Cambria Math" charset="0"/>
                            </a:rPr>
                          </m:ctrlPr>
                        </m:fPr>
                        <m:num>
                          <m:r>
                            <a:rPr lang="en-US" b="0" i="1" smtClean="0">
                              <a:latin typeface="Cambria Math" charset="0"/>
                            </a:rPr>
                            <m:t>−</m:t>
                          </m:r>
                          <m:r>
                            <a:rPr lang="en-US" b="0" i="1" smtClean="0">
                              <a:latin typeface="Cambria Math" charset="0"/>
                            </a:rPr>
                            <m:t>𝑅𝑇𝑙𝑛</m:t>
                          </m:r>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num>
                        <m:den>
                          <m:sSub>
                            <m:sSubPr>
                              <m:ctrlPr>
                                <a:rPr lang="en-US" b="0" i="1" smtClean="0">
                                  <a:latin typeface="Cambria Math" charset="0"/>
                                </a:rPr>
                              </m:ctrlPr>
                            </m:sSubPr>
                            <m:e>
                              <m:r>
                                <a:rPr lang="en-US" b="0" i="1" smtClean="0">
                                  <a:latin typeface="Cambria Math" charset="0"/>
                                </a:rPr>
                                <m:t>𝑁</m:t>
                              </m:r>
                            </m:e>
                            <m:sub>
                              <m:r>
                                <a:rPr lang="en-US" b="0" i="1" smtClean="0">
                                  <a:latin typeface="Cambria Math" charset="0"/>
                                </a:rPr>
                                <m:t>𝐻𝑒𝑎𝑣𝑦</m:t>
                              </m:r>
                            </m:sub>
                          </m:sSub>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953555" y="1987043"/>
                <a:ext cx="2617191" cy="603691"/>
              </a:xfrm>
              <a:prstGeom prst="rect">
                <a:avLst/>
              </a:prstGeom>
              <a:blipFill rotWithShape="0">
                <a:blip r:embed="rId2"/>
                <a:stretch>
                  <a:fillRect/>
                </a:stretch>
              </a:blipFill>
            </p:spPr>
            <p:txBody>
              <a:bodyPr/>
              <a:lstStyle/>
              <a:p>
                <a:r>
                  <a:rPr lang="en-US">
                    <a:noFill/>
                  </a:rPr>
                  <a:t> </a:t>
                </a:r>
              </a:p>
            </p:txBody>
          </p:sp>
        </mc:Fallback>
      </mc:AlternateContent>
      <p:sp>
        <p:nvSpPr>
          <p:cNvPr id="11" name="TextBox 10"/>
          <p:cNvSpPr txBox="1"/>
          <p:nvPr/>
        </p:nvSpPr>
        <p:spPr>
          <a:xfrm>
            <a:off x="4300157" y="2134134"/>
            <a:ext cx="386644" cy="369332"/>
          </a:xfrm>
          <a:prstGeom prst="rect">
            <a:avLst/>
          </a:prstGeom>
          <a:noFill/>
        </p:spPr>
        <p:txBody>
          <a:bodyPr wrap="none" rtlCol="0">
            <a:spAutoFit/>
          </a:bodyPr>
          <a:lstStyle/>
          <a:p>
            <a:r>
              <a:rPr lang="en-US" smtClean="0"/>
              <a:t>or</a:t>
            </a:r>
            <a:endParaRPr lang="en-US"/>
          </a:p>
        </p:txBody>
      </p:sp>
      <mc:AlternateContent xmlns:mc="http://schemas.openxmlformats.org/markup-compatibility/2006" xmlns:a14="http://schemas.microsoft.com/office/drawing/2010/main">
        <mc:Choice Requires="a14">
          <p:sp>
            <p:nvSpPr>
              <p:cNvPr id="12" name="TextBox 11"/>
              <p:cNvSpPr txBox="1"/>
              <p:nvPr/>
            </p:nvSpPr>
            <p:spPr>
              <a:xfrm>
                <a:off x="5243171" y="2005382"/>
                <a:ext cx="1767535"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𝐿𝐸</m:t>
                      </m:r>
                      <m:r>
                        <a:rPr lang="en-US" b="0" i="1" smtClean="0">
                          <a:latin typeface="Cambria Math" charset="0"/>
                        </a:rPr>
                        <m:t>= </m:t>
                      </m:r>
                      <m:f>
                        <m:fPr>
                          <m:ctrlPr>
                            <a:rPr lang="mr-IN" b="0" i="1" smtClean="0">
                              <a:latin typeface="Cambria Math" charset="0"/>
                            </a:rPr>
                          </m:ctrlPr>
                        </m:fPr>
                        <m:num>
                          <m:r>
                            <a:rPr lang="en-US" b="0" i="1" smtClean="0">
                              <a:latin typeface="Cambria Math" charset="0"/>
                            </a:rPr>
                            <m:t>−</m:t>
                          </m:r>
                          <m:r>
                            <a:rPr lang="en-US" b="0" i="1" smtClean="0">
                              <a:latin typeface="Cambria Math" charset="0"/>
                            </a:rPr>
                            <m:t>𝑅𝑇𝑙𝑛</m:t>
                          </m:r>
                          <m:sSub>
                            <m:sSubPr>
                              <m:ctrlPr>
                                <a:rPr lang="en-US" b="0" i="1" smtClean="0">
                                  <a:latin typeface="Cambria Math" charset="0"/>
                                </a:rPr>
                              </m:ctrlPr>
                            </m:sSubPr>
                            <m:e>
                              <m:r>
                                <a:rPr lang="en-US" b="0" i="1" smtClean="0">
                                  <a:latin typeface="Cambria Math" charset="0"/>
                                </a:rPr>
                                <m:t>𝐼𝐶</m:t>
                              </m:r>
                            </m:e>
                            <m:sub>
                              <m:r>
                                <a:rPr lang="en-US" b="0" i="1" smtClean="0">
                                  <a:latin typeface="Cambria Math" charset="0"/>
                                </a:rPr>
                                <m:t>50</m:t>
                              </m:r>
                            </m:sub>
                          </m:sSub>
                        </m:num>
                        <m:den>
                          <m:sSub>
                            <m:sSubPr>
                              <m:ctrlPr>
                                <a:rPr lang="en-US" b="0" i="1" smtClean="0">
                                  <a:latin typeface="Cambria Math" charset="0"/>
                                </a:rPr>
                              </m:ctrlPr>
                            </m:sSubPr>
                            <m:e>
                              <m:r>
                                <a:rPr lang="en-US" b="0" i="1" smtClean="0">
                                  <a:latin typeface="Cambria Math" charset="0"/>
                                </a:rPr>
                                <m:t>𝑁</m:t>
                              </m:r>
                            </m:e>
                            <m:sub>
                              <m:r>
                                <a:rPr lang="en-US" b="0" i="1" smtClean="0">
                                  <a:latin typeface="Cambria Math" charset="0"/>
                                </a:rPr>
                                <m:t>𝐻𝑒𝑎𝑣𝑦</m:t>
                              </m:r>
                            </m:sub>
                          </m:sSub>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243171" y="2005382"/>
                <a:ext cx="1767535" cy="603691"/>
              </a:xfrm>
              <a:prstGeom prst="rect">
                <a:avLst/>
              </a:prstGeom>
              <a:blipFill rotWithShape="0">
                <a:blip r:embed="rId3"/>
                <a:stretch>
                  <a:fillRect/>
                </a:stretch>
              </a:blipFill>
            </p:spPr>
            <p:txBody>
              <a:bodyPr/>
              <a:lstStyle/>
              <a:p>
                <a:r>
                  <a:rPr lang="en-US">
                    <a:noFill/>
                  </a:rPr>
                  <a:t> </a:t>
                </a:r>
              </a:p>
            </p:txBody>
          </p:sp>
        </mc:Fallback>
      </mc:AlternateContent>
      <p:sp>
        <p:nvSpPr>
          <p:cNvPr id="13" name="TextBox 12"/>
          <p:cNvSpPr txBox="1"/>
          <p:nvPr/>
        </p:nvSpPr>
        <p:spPr>
          <a:xfrm>
            <a:off x="7698522" y="2023020"/>
            <a:ext cx="3855094" cy="369332"/>
          </a:xfrm>
          <a:prstGeom prst="rect">
            <a:avLst/>
          </a:prstGeom>
          <a:noFill/>
        </p:spPr>
        <p:txBody>
          <a:bodyPr wrap="none" rtlCol="0">
            <a:spAutoFit/>
          </a:bodyPr>
          <a:lstStyle/>
          <a:p>
            <a:r>
              <a:rPr lang="en-US" dirty="0" err="1" smtClean="0"/>
              <a:t>N</a:t>
            </a:r>
            <a:r>
              <a:rPr lang="en-US" baseline="-25000" dirty="0" err="1" smtClean="0"/>
              <a:t>Heavy</a:t>
            </a:r>
            <a:r>
              <a:rPr lang="en-US" dirty="0" smtClean="0"/>
              <a:t>: Number of non-hydrogen atoms</a:t>
            </a:r>
            <a:endParaRPr lang="en-US" dirty="0"/>
          </a:p>
        </p:txBody>
      </p:sp>
      <p:pic>
        <p:nvPicPr>
          <p:cNvPr id="14" name="Picture 13"/>
          <p:cNvPicPr>
            <a:picLocks noChangeAspect="1"/>
          </p:cNvPicPr>
          <p:nvPr/>
        </p:nvPicPr>
        <p:blipFill>
          <a:blip r:embed="rId4"/>
          <a:stretch>
            <a:fillRect/>
          </a:stretch>
        </p:blipFill>
        <p:spPr>
          <a:xfrm>
            <a:off x="4999787" y="4164250"/>
            <a:ext cx="2997200" cy="1320800"/>
          </a:xfrm>
          <a:prstGeom prst="rect">
            <a:avLst/>
          </a:prstGeom>
        </p:spPr>
      </p:pic>
      <p:pic>
        <p:nvPicPr>
          <p:cNvPr id="15" name="Picture 14"/>
          <p:cNvPicPr>
            <a:picLocks noChangeAspect="1"/>
          </p:cNvPicPr>
          <p:nvPr/>
        </p:nvPicPr>
        <p:blipFill>
          <a:blip r:embed="rId5"/>
          <a:stretch>
            <a:fillRect/>
          </a:stretch>
        </p:blipFill>
        <p:spPr>
          <a:xfrm>
            <a:off x="947298" y="4150543"/>
            <a:ext cx="1308100" cy="1866900"/>
          </a:xfrm>
          <a:prstGeom prst="rect">
            <a:avLst/>
          </a:prstGeom>
        </p:spPr>
      </p:pic>
      <p:sp>
        <p:nvSpPr>
          <p:cNvPr id="16" name="TextBox 15"/>
          <p:cNvSpPr txBox="1"/>
          <p:nvPr/>
        </p:nvSpPr>
        <p:spPr>
          <a:xfrm>
            <a:off x="2325385" y="4824650"/>
            <a:ext cx="2359877" cy="369332"/>
          </a:xfrm>
          <a:prstGeom prst="rect">
            <a:avLst/>
          </a:prstGeom>
          <a:noFill/>
        </p:spPr>
        <p:txBody>
          <a:bodyPr wrap="none" rtlCol="0">
            <a:spAutoFit/>
          </a:bodyPr>
          <a:lstStyle/>
          <a:p>
            <a:r>
              <a:rPr lang="en-US" dirty="0" err="1" smtClean="0"/>
              <a:t>N</a:t>
            </a:r>
            <a:r>
              <a:rPr lang="en-US" baseline="-25000" dirty="0" err="1" smtClean="0"/>
              <a:t>Heavy</a:t>
            </a:r>
            <a:r>
              <a:rPr lang="en-US" dirty="0" smtClean="0"/>
              <a:t> = 17; IC50 = 8uM</a:t>
            </a:r>
            <a:endParaRPr lang="en-US" dirty="0"/>
          </a:p>
        </p:txBody>
      </p:sp>
      <p:sp>
        <p:nvSpPr>
          <p:cNvPr id="17" name="TextBox 16"/>
          <p:cNvSpPr txBox="1"/>
          <p:nvPr/>
        </p:nvSpPr>
        <p:spPr>
          <a:xfrm>
            <a:off x="5531602" y="5524328"/>
            <a:ext cx="2593915" cy="369332"/>
          </a:xfrm>
          <a:prstGeom prst="rect">
            <a:avLst/>
          </a:prstGeom>
          <a:noFill/>
        </p:spPr>
        <p:txBody>
          <a:bodyPr wrap="none" rtlCol="0">
            <a:spAutoFit/>
          </a:bodyPr>
          <a:lstStyle/>
          <a:p>
            <a:r>
              <a:rPr lang="en-US" dirty="0" err="1" smtClean="0"/>
              <a:t>N</a:t>
            </a:r>
            <a:r>
              <a:rPr lang="en-US" baseline="-25000" dirty="0" err="1" smtClean="0"/>
              <a:t>Heavy</a:t>
            </a:r>
            <a:r>
              <a:rPr lang="en-US" dirty="0" smtClean="0"/>
              <a:t> = 32; IC50 = 250nM</a:t>
            </a:r>
            <a:endParaRPr lang="en-US" dirty="0"/>
          </a:p>
        </p:txBody>
      </p:sp>
      <p:sp>
        <p:nvSpPr>
          <p:cNvPr id="18" name="TextBox 17"/>
          <p:cNvSpPr txBox="1"/>
          <p:nvPr/>
        </p:nvSpPr>
        <p:spPr>
          <a:xfrm>
            <a:off x="615618" y="2972495"/>
            <a:ext cx="4017959" cy="369332"/>
          </a:xfrm>
          <a:prstGeom prst="rect">
            <a:avLst/>
          </a:prstGeom>
          <a:noFill/>
        </p:spPr>
        <p:txBody>
          <a:bodyPr wrap="none" rtlCol="0">
            <a:spAutoFit/>
          </a:bodyPr>
          <a:lstStyle/>
          <a:p>
            <a:r>
              <a:rPr lang="en-US" dirty="0" smtClean="0"/>
              <a:t>LE is usually expressed in kcal/</a:t>
            </a:r>
            <a:r>
              <a:rPr lang="en-US" dirty="0" err="1" smtClean="0"/>
              <a:t>mol</a:t>
            </a:r>
            <a:r>
              <a:rPr lang="en-US" dirty="0" smtClean="0"/>
              <a:t>/atom:</a:t>
            </a:r>
            <a:endParaRPr lang="en-US" dirty="0"/>
          </a:p>
        </p:txBody>
      </p:sp>
      <mc:AlternateContent xmlns:mc="http://schemas.openxmlformats.org/markup-compatibility/2006" xmlns:a14="http://schemas.microsoft.com/office/drawing/2010/main">
        <mc:Choice Requires="a14">
          <p:sp>
            <p:nvSpPr>
              <p:cNvPr id="19" name="TextBox 18"/>
              <p:cNvSpPr txBox="1"/>
              <p:nvPr/>
            </p:nvSpPr>
            <p:spPr>
              <a:xfrm>
                <a:off x="5171186" y="2832934"/>
                <a:ext cx="2133020" cy="603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𝐿𝐸</m:t>
                      </m:r>
                      <m:r>
                        <a:rPr lang="en-US" b="0" i="1" smtClean="0">
                          <a:latin typeface="Cambria Math" charset="0"/>
                        </a:rPr>
                        <m:t>= </m:t>
                      </m:r>
                      <m:f>
                        <m:fPr>
                          <m:ctrlPr>
                            <a:rPr lang="mr-IN" b="0" i="1" smtClean="0">
                              <a:latin typeface="Cambria Math" charset="0"/>
                            </a:rPr>
                          </m:ctrlPr>
                        </m:fPr>
                        <m:num>
                          <m:r>
                            <a:rPr lang="en-US" b="0" i="1" smtClean="0">
                              <a:latin typeface="Cambria Math" charset="0"/>
                            </a:rPr>
                            <m:t>−1.4∗</m:t>
                          </m:r>
                          <m:r>
                            <a:rPr lang="en-US" b="0" i="1" smtClean="0">
                              <a:latin typeface="Cambria Math" charset="0"/>
                            </a:rPr>
                            <m:t>𝑙𝑜𝑔</m:t>
                          </m:r>
                          <m:sSub>
                            <m:sSubPr>
                              <m:ctrlPr>
                                <a:rPr lang="en-US" b="0" i="1" smtClean="0">
                                  <a:latin typeface="Cambria Math" charset="0"/>
                                </a:rPr>
                              </m:ctrlPr>
                            </m:sSubPr>
                            <m:e>
                              <m:r>
                                <a:rPr lang="en-US" b="0" i="1" smtClean="0">
                                  <a:latin typeface="Cambria Math" charset="0"/>
                                </a:rPr>
                                <m:t>𝐼𝐶</m:t>
                              </m:r>
                            </m:e>
                            <m:sub>
                              <m:r>
                                <a:rPr lang="en-US" b="0" i="1" smtClean="0">
                                  <a:latin typeface="Cambria Math" charset="0"/>
                                </a:rPr>
                                <m:t>50</m:t>
                              </m:r>
                            </m:sub>
                          </m:sSub>
                        </m:num>
                        <m:den>
                          <m:sSub>
                            <m:sSubPr>
                              <m:ctrlPr>
                                <a:rPr lang="en-US" b="0" i="1" smtClean="0">
                                  <a:latin typeface="Cambria Math" charset="0"/>
                                </a:rPr>
                              </m:ctrlPr>
                            </m:sSubPr>
                            <m:e>
                              <m:r>
                                <a:rPr lang="en-US" b="0" i="1" smtClean="0">
                                  <a:latin typeface="Cambria Math" charset="0"/>
                                </a:rPr>
                                <m:t>𝑁</m:t>
                              </m:r>
                            </m:e>
                            <m:sub>
                              <m:r>
                                <a:rPr lang="en-US" b="0" i="1" smtClean="0">
                                  <a:latin typeface="Cambria Math" charset="0"/>
                                </a:rPr>
                                <m:t>𝐻𝑒𝑎𝑣𝑦</m:t>
                              </m:r>
                            </m:sub>
                          </m:sSub>
                        </m:den>
                      </m:f>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5171186" y="2832934"/>
                <a:ext cx="2133020" cy="603691"/>
              </a:xfrm>
              <a:prstGeom prst="rect">
                <a:avLst/>
              </a:prstGeom>
              <a:blipFill rotWithShape="0">
                <a:blip r:embed="rId6"/>
                <a:stretch>
                  <a:fillRect/>
                </a:stretch>
              </a:blipFill>
            </p:spPr>
            <p:txBody>
              <a:bodyPr/>
              <a:lstStyle/>
              <a:p>
                <a:r>
                  <a:rPr lang="en-US">
                    <a:noFill/>
                  </a:rPr>
                  <a:t> </a:t>
                </a:r>
              </a:p>
            </p:txBody>
          </p:sp>
        </mc:Fallback>
      </mc:AlternateContent>
      <p:sp>
        <p:nvSpPr>
          <p:cNvPr id="20" name="TextBox 19"/>
          <p:cNvSpPr txBox="1"/>
          <p:nvPr/>
        </p:nvSpPr>
        <p:spPr>
          <a:xfrm>
            <a:off x="5986067" y="5898599"/>
            <a:ext cx="1024639" cy="369332"/>
          </a:xfrm>
          <a:prstGeom prst="rect">
            <a:avLst/>
          </a:prstGeom>
          <a:noFill/>
        </p:spPr>
        <p:txBody>
          <a:bodyPr wrap="none" rtlCol="0">
            <a:spAutoFit/>
          </a:bodyPr>
          <a:lstStyle/>
          <a:p>
            <a:r>
              <a:rPr lang="en-US" dirty="0" smtClean="0">
                <a:solidFill>
                  <a:srgbClr val="FF0000"/>
                </a:solidFill>
              </a:rPr>
              <a:t>LE = 0.28</a:t>
            </a:r>
            <a:endParaRPr lang="en-US" dirty="0">
              <a:solidFill>
                <a:srgbClr val="FF0000"/>
              </a:solidFill>
            </a:endParaRPr>
          </a:p>
        </p:txBody>
      </p:sp>
      <p:sp>
        <p:nvSpPr>
          <p:cNvPr id="21" name="TextBox 20"/>
          <p:cNvSpPr txBox="1"/>
          <p:nvPr/>
        </p:nvSpPr>
        <p:spPr>
          <a:xfrm>
            <a:off x="2337046" y="5202547"/>
            <a:ext cx="1024639" cy="369332"/>
          </a:xfrm>
          <a:prstGeom prst="rect">
            <a:avLst/>
          </a:prstGeom>
          <a:noFill/>
        </p:spPr>
        <p:txBody>
          <a:bodyPr wrap="none" rtlCol="0">
            <a:spAutoFit/>
          </a:bodyPr>
          <a:lstStyle/>
          <a:p>
            <a:r>
              <a:rPr lang="en-US" dirty="0" smtClean="0">
                <a:solidFill>
                  <a:srgbClr val="FF0000"/>
                </a:solidFill>
              </a:rPr>
              <a:t>LE = 0.41</a:t>
            </a:r>
            <a:endParaRPr lang="en-US" dirty="0">
              <a:solidFill>
                <a:srgbClr val="FF0000"/>
              </a:solidFill>
            </a:endParaRPr>
          </a:p>
        </p:txBody>
      </p:sp>
      <p:sp>
        <p:nvSpPr>
          <p:cNvPr id="23" name="TextBox 22"/>
          <p:cNvSpPr txBox="1"/>
          <p:nvPr/>
        </p:nvSpPr>
        <p:spPr>
          <a:xfrm>
            <a:off x="8499231" y="4150543"/>
            <a:ext cx="3470031" cy="1200329"/>
          </a:xfrm>
          <a:prstGeom prst="rect">
            <a:avLst/>
          </a:prstGeom>
          <a:noFill/>
        </p:spPr>
        <p:txBody>
          <a:bodyPr wrap="square" rtlCol="0">
            <a:spAutoFit/>
          </a:bodyPr>
          <a:lstStyle/>
          <a:p>
            <a:r>
              <a:rPr lang="en-US" dirty="0" smtClean="0"/>
              <a:t>Ligand efficiency can be interpreted as </a:t>
            </a:r>
            <a:r>
              <a:rPr lang="en-US" i="1" dirty="0" smtClean="0"/>
              <a:t>binding affinity per atom</a:t>
            </a:r>
            <a:r>
              <a:rPr lang="en-US" dirty="0" smtClean="0"/>
              <a:t> and is frequently used for the analysis of hit sets.</a:t>
            </a:r>
            <a:endParaRPr lang="en-US" dirty="0"/>
          </a:p>
        </p:txBody>
      </p:sp>
      <p:sp>
        <p:nvSpPr>
          <p:cNvPr id="24" name="TextBox 23"/>
          <p:cNvSpPr txBox="1"/>
          <p:nvPr/>
        </p:nvSpPr>
        <p:spPr>
          <a:xfrm>
            <a:off x="855785" y="1043354"/>
            <a:ext cx="7588937" cy="369332"/>
          </a:xfrm>
          <a:prstGeom prst="rect">
            <a:avLst/>
          </a:prstGeom>
          <a:noFill/>
        </p:spPr>
        <p:txBody>
          <a:bodyPr wrap="none" rtlCol="0">
            <a:spAutoFit/>
          </a:bodyPr>
          <a:lstStyle/>
          <a:p>
            <a:r>
              <a:rPr lang="en-US" dirty="0" smtClean="0"/>
              <a:t>The activity of a ligand corrected by molecule size is called </a:t>
            </a:r>
            <a:r>
              <a:rPr lang="en-US" dirty="0" smtClean="0">
                <a:solidFill>
                  <a:srgbClr val="FF0000"/>
                </a:solidFill>
              </a:rPr>
              <a:t>ligand efficiency (LE)</a:t>
            </a:r>
            <a:r>
              <a:rPr lang="en-US" dirty="0" smtClean="0"/>
              <a:t>.</a:t>
            </a: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A29F4B3C-5FC6-204B-ABA6-62178D919B52}" type="slidenum">
              <a:rPr lang="en-US" smtClean="0"/>
              <a:t>40</a:t>
            </a:fld>
            <a:endParaRPr lang="en-US"/>
          </a:p>
        </p:txBody>
      </p:sp>
    </p:spTree>
    <p:extLst>
      <p:ext uri="{BB962C8B-B14F-4D97-AF65-F5344CB8AC3E}">
        <p14:creationId xmlns:p14="http://schemas.microsoft.com/office/powerpoint/2010/main" val="2189071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92769" y="238926"/>
            <a:ext cx="3505896" cy="461665"/>
          </a:xfrm>
          <a:prstGeom prst="rect">
            <a:avLst/>
          </a:prstGeom>
          <a:noFill/>
        </p:spPr>
        <p:txBody>
          <a:bodyPr wrap="none" rtlCol="0">
            <a:spAutoFit/>
          </a:bodyPr>
          <a:lstStyle/>
          <a:p>
            <a:r>
              <a:rPr lang="en-US" sz="2400" smtClean="0"/>
              <a:t>Ligand Lipophilic Efficiency</a:t>
            </a:r>
            <a:endParaRPr lang="en-US" sz="2400" dirty="0"/>
          </a:p>
        </p:txBody>
      </p:sp>
      <mc:AlternateContent xmlns:mc="http://schemas.openxmlformats.org/markup-compatibility/2006" xmlns:a14="http://schemas.microsoft.com/office/drawing/2010/main">
        <mc:Choice Requires="a14">
          <p:sp>
            <p:nvSpPr>
              <p:cNvPr id="9" name="TextBox 8"/>
              <p:cNvSpPr txBox="1"/>
              <p:nvPr/>
            </p:nvSpPr>
            <p:spPr>
              <a:xfrm>
                <a:off x="898252" y="1687780"/>
                <a:ext cx="21771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𝐿𝐿𝐸</m:t>
                      </m:r>
                      <m:r>
                        <a:rPr lang="en-US" b="0" i="1" smtClean="0">
                          <a:latin typeface="Cambria Math" charset="0"/>
                        </a:rPr>
                        <m:t>=</m:t>
                      </m:r>
                      <m:r>
                        <a:rPr lang="en-US" b="0" i="1" smtClean="0">
                          <a:latin typeface="Cambria Math" charset="0"/>
                        </a:rPr>
                        <m:t>𝑝𝐼𝐶</m:t>
                      </m:r>
                      <m:r>
                        <a:rPr lang="en-US" b="0" i="1" smtClean="0">
                          <a:latin typeface="Cambria Math" charset="0"/>
                        </a:rPr>
                        <m:t>50 −</m:t>
                      </m:r>
                      <m:r>
                        <a:rPr lang="en-US" b="0" i="1" smtClean="0">
                          <a:latin typeface="Cambria Math" charset="0"/>
                        </a:rPr>
                        <m:t>𝑙𝑜𝑔𝑃</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898252" y="1687780"/>
                <a:ext cx="2177134" cy="276999"/>
              </a:xfrm>
              <a:prstGeom prst="rect">
                <a:avLst/>
              </a:prstGeom>
              <a:blipFill rotWithShape="0">
                <a:blip r:embed="rId2"/>
                <a:stretch>
                  <a:fillRect l="-1961" t="-146667" r="-3361" b="-18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973497" y="1670667"/>
                <a:ext cx="21496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r>
                        <a:rPr lang="en-US" b="0" i="1" smtClean="0">
                          <a:latin typeface="Cambria Math" charset="0"/>
                        </a:rPr>
                        <m:t>𝑝𝐼𝐶</m:t>
                      </m:r>
                      <m:r>
                        <a:rPr lang="en-US" b="0" i="1" smtClean="0">
                          <a:latin typeface="Cambria Math" charset="0"/>
                        </a:rPr>
                        <m:t>50=−</m:t>
                      </m:r>
                      <m:r>
                        <a:rPr lang="en-US" b="0" i="1" smtClean="0">
                          <a:latin typeface="Cambria Math" charset="0"/>
                        </a:rPr>
                        <m:t>𝑙𝑜𝑔𝐼𝐶</m:t>
                      </m:r>
                      <m:r>
                        <a:rPr lang="en-US" b="0" i="1" smtClean="0">
                          <a:latin typeface="Cambria Math" charset="0"/>
                        </a:rPr>
                        <m:t>50)</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973497" y="1670667"/>
                <a:ext cx="2149627" cy="276999"/>
              </a:xfrm>
              <a:prstGeom prst="rect">
                <a:avLst/>
              </a:prstGeom>
              <a:blipFill rotWithShape="0">
                <a:blip r:embed="rId3"/>
                <a:stretch>
                  <a:fillRect l="-3409" t="-2222" r="-3977" b="-35556"/>
                </a:stretch>
              </a:blipFill>
            </p:spPr>
            <p:txBody>
              <a:bodyPr/>
              <a:lstStyle/>
              <a:p>
                <a:r>
                  <a:rPr lang="en-US">
                    <a:noFill/>
                  </a:rPr>
                  <a:t> </a:t>
                </a:r>
              </a:p>
            </p:txBody>
          </p:sp>
        </mc:Fallback>
      </mc:AlternateContent>
      <p:pic>
        <p:nvPicPr>
          <p:cNvPr id="14" name="Picture 13"/>
          <p:cNvPicPr>
            <a:picLocks noChangeAspect="1"/>
          </p:cNvPicPr>
          <p:nvPr/>
        </p:nvPicPr>
        <p:blipFill>
          <a:blip r:embed="rId4"/>
          <a:stretch>
            <a:fillRect/>
          </a:stretch>
        </p:blipFill>
        <p:spPr>
          <a:xfrm>
            <a:off x="6533432" y="3694965"/>
            <a:ext cx="2997200" cy="1320800"/>
          </a:xfrm>
          <a:prstGeom prst="rect">
            <a:avLst/>
          </a:prstGeom>
        </p:spPr>
      </p:pic>
      <p:pic>
        <p:nvPicPr>
          <p:cNvPr id="15" name="Picture 14"/>
          <p:cNvPicPr>
            <a:picLocks noChangeAspect="1"/>
          </p:cNvPicPr>
          <p:nvPr/>
        </p:nvPicPr>
        <p:blipFill>
          <a:blip r:embed="rId5"/>
          <a:stretch>
            <a:fillRect/>
          </a:stretch>
        </p:blipFill>
        <p:spPr>
          <a:xfrm>
            <a:off x="1543096" y="3695327"/>
            <a:ext cx="1308100" cy="1866900"/>
          </a:xfrm>
          <a:prstGeom prst="rect">
            <a:avLst/>
          </a:prstGeom>
        </p:spPr>
      </p:pic>
      <p:sp>
        <p:nvSpPr>
          <p:cNvPr id="16" name="TextBox 15"/>
          <p:cNvSpPr txBox="1"/>
          <p:nvPr/>
        </p:nvSpPr>
        <p:spPr>
          <a:xfrm>
            <a:off x="2921183" y="4369434"/>
            <a:ext cx="2359877" cy="646331"/>
          </a:xfrm>
          <a:prstGeom prst="rect">
            <a:avLst/>
          </a:prstGeom>
          <a:noFill/>
        </p:spPr>
        <p:txBody>
          <a:bodyPr wrap="none" rtlCol="0">
            <a:spAutoFit/>
          </a:bodyPr>
          <a:lstStyle/>
          <a:p>
            <a:r>
              <a:rPr lang="en-US" dirty="0" err="1" smtClean="0"/>
              <a:t>N</a:t>
            </a:r>
            <a:r>
              <a:rPr lang="en-US" baseline="-25000" dirty="0" err="1" smtClean="0"/>
              <a:t>Heavy</a:t>
            </a:r>
            <a:r>
              <a:rPr lang="en-US" dirty="0" smtClean="0"/>
              <a:t> = 17; IC50 = 8uM</a:t>
            </a:r>
          </a:p>
          <a:p>
            <a:r>
              <a:rPr lang="en-US" dirty="0" err="1" smtClean="0"/>
              <a:t>clogP</a:t>
            </a:r>
            <a:r>
              <a:rPr lang="en-US" dirty="0" smtClean="0"/>
              <a:t> = 1.13</a:t>
            </a:r>
            <a:endParaRPr lang="en-US" dirty="0"/>
          </a:p>
        </p:txBody>
      </p:sp>
      <p:sp>
        <p:nvSpPr>
          <p:cNvPr id="17" name="TextBox 16"/>
          <p:cNvSpPr txBox="1"/>
          <p:nvPr/>
        </p:nvSpPr>
        <p:spPr>
          <a:xfrm>
            <a:off x="6936717" y="4881587"/>
            <a:ext cx="2593915" cy="646331"/>
          </a:xfrm>
          <a:prstGeom prst="rect">
            <a:avLst/>
          </a:prstGeom>
          <a:noFill/>
        </p:spPr>
        <p:txBody>
          <a:bodyPr wrap="none" rtlCol="0">
            <a:spAutoFit/>
          </a:bodyPr>
          <a:lstStyle/>
          <a:p>
            <a:r>
              <a:rPr lang="en-US" dirty="0" err="1" smtClean="0"/>
              <a:t>N</a:t>
            </a:r>
            <a:r>
              <a:rPr lang="en-US" baseline="-25000" dirty="0" err="1" smtClean="0"/>
              <a:t>Heavy</a:t>
            </a:r>
            <a:r>
              <a:rPr lang="en-US" dirty="0" smtClean="0"/>
              <a:t> = 32; IC50 = 250nM</a:t>
            </a:r>
          </a:p>
          <a:p>
            <a:r>
              <a:rPr lang="en-US" dirty="0" err="1" smtClean="0"/>
              <a:t>clogP</a:t>
            </a:r>
            <a:r>
              <a:rPr lang="en-US" dirty="0" smtClean="0"/>
              <a:t> = 6.25</a:t>
            </a:r>
            <a:endParaRPr lang="en-US" dirty="0"/>
          </a:p>
        </p:txBody>
      </p:sp>
      <p:sp>
        <p:nvSpPr>
          <p:cNvPr id="20" name="TextBox 19"/>
          <p:cNvSpPr txBox="1"/>
          <p:nvPr/>
        </p:nvSpPr>
        <p:spPr>
          <a:xfrm>
            <a:off x="6979362" y="5527918"/>
            <a:ext cx="1122423" cy="369332"/>
          </a:xfrm>
          <a:prstGeom prst="rect">
            <a:avLst/>
          </a:prstGeom>
          <a:noFill/>
        </p:spPr>
        <p:txBody>
          <a:bodyPr wrap="none" rtlCol="0">
            <a:spAutoFit/>
          </a:bodyPr>
          <a:lstStyle/>
          <a:p>
            <a:r>
              <a:rPr lang="en-US" smtClean="0">
                <a:solidFill>
                  <a:srgbClr val="FF0000"/>
                </a:solidFill>
              </a:rPr>
              <a:t>LLE = 0.35</a:t>
            </a:r>
            <a:endParaRPr lang="en-US" dirty="0">
              <a:solidFill>
                <a:srgbClr val="FF0000"/>
              </a:solidFill>
            </a:endParaRPr>
          </a:p>
        </p:txBody>
      </p:sp>
      <p:sp>
        <p:nvSpPr>
          <p:cNvPr id="21" name="TextBox 20"/>
          <p:cNvSpPr txBox="1"/>
          <p:nvPr/>
        </p:nvSpPr>
        <p:spPr>
          <a:xfrm>
            <a:off x="2921183" y="5253402"/>
            <a:ext cx="1122423" cy="369332"/>
          </a:xfrm>
          <a:prstGeom prst="rect">
            <a:avLst/>
          </a:prstGeom>
          <a:noFill/>
        </p:spPr>
        <p:txBody>
          <a:bodyPr wrap="none" rtlCol="0">
            <a:spAutoFit/>
          </a:bodyPr>
          <a:lstStyle/>
          <a:p>
            <a:r>
              <a:rPr lang="en-US" smtClean="0">
                <a:solidFill>
                  <a:srgbClr val="FF0000"/>
                </a:solidFill>
              </a:rPr>
              <a:t>LLE = 3.97</a:t>
            </a:r>
            <a:endParaRPr lang="en-US" dirty="0">
              <a:solidFill>
                <a:srgbClr val="FF0000"/>
              </a:solidFill>
            </a:endParaRPr>
          </a:p>
        </p:txBody>
      </p:sp>
      <p:sp>
        <p:nvSpPr>
          <p:cNvPr id="24" name="TextBox 23"/>
          <p:cNvSpPr txBox="1"/>
          <p:nvPr/>
        </p:nvSpPr>
        <p:spPr>
          <a:xfrm>
            <a:off x="855785" y="1043354"/>
            <a:ext cx="8589211" cy="369332"/>
          </a:xfrm>
          <a:prstGeom prst="rect">
            <a:avLst/>
          </a:prstGeom>
          <a:noFill/>
        </p:spPr>
        <p:txBody>
          <a:bodyPr wrap="none" rtlCol="0">
            <a:spAutoFit/>
          </a:bodyPr>
          <a:lstStyle/>
          <a:p>
            <a:r>
              <a:rPr lang="en-US" dirty="0" smtClean="0"/>
              <a:t>The activity of a ligand corrected by molecule size is called </a:t>
            </a:r>
            <a:r>
              <a:rPr lang="en-US" dirty="0" smtClean="0">
                <a:solidFill>
                  <a:srgbClr val="FF0000"/>
                </a:solidFill>
              </a:rPr>
              <a:t>ligand lipophilic efficiency (LLE)</a:t>
            </a:r>
            <a:r>
              <a:rPr lang="en-US" dirty="0" smtClean="0"/>
              <a:t>.</a:t>
            </a:r>
            <a:endParaRPr lang="en-US" dirty="0"/>
          </a:p>
        </p:txBody>
      </p:sp>
      <p:sp>
        <p:nvSpPr>
          <p:cNvPr id="22" name="TextBox 21"/>
          <p:cNvSpPr txBox="1"/>
          <p:nvPr/>
        </p:nvSpPr>
        <p:spPr>
          <a:xfrm>
            <a:off x="855785" y="2087983"/>
            <a:ext cx="10107564" cy="646331"/>
          </a:xfrm>
          <a:prstGeom prst="rect">
            <a:avLst/>
          </a:prstGeom>
          <a:noFill/>
        </p:spPr>
        <p:txBody>
          <a:bodyPr wrap="square" rtlCol="0">
            <a:spAutoFit/>
          </a:bodyPr>
          <a:lstStyle/>
          <a:p>
            <a:r>
              <a:rPr lang="en-US" dirty="0" smtClean="0"/>
              <a:t>Since experimental </a:t>
            </a:r>
            <a:r>
              <a:rPr lang="en-US" dirty="0" err="1" smtClean="0"/>
              <a:t>logP</a:t>
            </a:r>
            <a:r>
              <a:rPr lang="en-US" dirty="0" smtClean="0"/>
              <a:t> values are usually not available when screening hits are analyzed computed </a:t>
            </a:r>
            <a:r>
              <a:rPr lang="en-US" dirty="0" err="1" smtClean="0"/>
              <a:t>logP</a:t>
            </a:r>
            <a:r>
              <a:rPr lang="en-US" dirty="0" smtClean="0"/>
              <a:t> values (</a:t>
            </a:r>
            <a:r>
              <a:rPr lang="en-US" dirty="0" err="1" smtClean="0"/>
              <a:t>clogP</a:t>
            </a:r>
            <a:r>
              <a:rPr lang="en-US" dirty="0" smtClean="0"/>
              <a:t>) are used. </a:t>
            </a:r>
            <a:endParaRPr lang="en-US" dirty="0"/>
          </a:p>
        </p:txBody>
      </p:sp>
      <mc:AlternateContent xmlns:mc="http://schemas.openxmlformats.org/markup-compatibility/2006" xmlns:a14="http://schemas.microsoft.com/office/drawing/2010/main">
        <mc:Choice Requires="a14">
          <p:sp>
            <p:nvSpPr>
              <p:cNvPr id="25" name="TextBox 24"/>
              <p:cNvSpPr txBox="1"/>
              <p:nvPr/>
            </p:nvSpPr>
            <p:spPr>
              <a:xfrm>
                <a:off x="902192" y="2871447"/>
                <a:ext cx="22829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𝐿𝐿𝐸</m:t>
                      </m:r>
                      <m:r>
                        <a:rPr lang="en-US" b="0" i="1" smtClean="0">
                          <a:latin typeface="Cambria Math" charset="0"/>
                        </a:rPr>
                        <m:t>=</m:t>
                      </m:r>
                      <m:r>
                        <a:rPr lang="en-US" b="0" i="1" smtClean="0">
                          <a:latin typeface="Cambria Math" charset="0"/>
                        </a:rPr>
                        <m:t>𝑝𝐼𝐶</m:t>
                      </m:r>
                      <m:r>
                        <a:rPr lang="en-US" b="0" i="1" smtClean="0">
                          <a:latin typeface="Cambria Math" charset="0"/>
                        </a:rPr>
                        <m:t>50 −</m:t>
                      </m:r>
                      <m:r>
                        <a:rPr lang="en-US" b="0" i="1" smtClean="0">
                          <a:latin typeface="Cambria Math" charset="0"/>
                        </a:rPr>
                        <m:t>𝑐𝑙𝑜𝑔𝑃</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902192" y="2871447"/>
                <a:ext cx="2282933" cy="276999"/>
              </a:xfrm>
              <a:prstGeom prst="rect">
                <a:avLst/>
              </a:prstGeom>
              <a:blipFill rotWithShape="0">
                <a:blip r:embed="rId6"/>
                <a:stretch>
                  <a:fillRect l="-1872" t="-146667" r="-3209" b="-182222"/>
                </a:stretch>
              </a:blipFill>
            </p:spPr>
            <p:txBody>
              <a:bodyPr/>
              <a:lstStyle/>
              <a:p>
                <a:r>
                  <a:rPr lang="en-US">
                    <a:noFill/>
                  </a:rPr>
                  <a:t> </a:t>
                </a:r>
              </a:p>
            </p:txBody>
          </p:sp>
        </mc:Fallback>
      </mc:AlternateContent>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A29F4B3C-5FC6-204B-ABA6-62178D919B52}" type="slidenum">
              <a:rPr lang="en-US" smtClean="0"/>
              <a:t>41</a:t>
            </a:fld>
            <a:endParaRPr lang="en-US"/>
          </a:p>
        </p:txBody>
      </p:sp>
    </p:spTree>
    <p:extLst>
      <p:ext uri="{BB962C8B-B14F-4D97-AF65-F5344CB8AC3E}">
        <p14:creationId xmlns:p14="http://schemas.microsoft.com/office/powerpoint/2010/main" val="16093827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87201" y="2536658"/>
            <a:ext cx="3198924" cy="1489910"/>
          </a:xfrm>
          <a:prstGeom prst="rect">
            <a:avLst/>
          </a:prstGeom>
        </p:spPr>
      </p:pic>
      <p:sp>
        <p:nvSpPr>
          <p:cNvPr id="5" name="Rounded Rectangle 4"/>
          <p:cNvSpPr/>
          <p:nvPr/>
        </p:nvSpPr>
        <p:spPr>
          <a:xfrm>
            <a:off x="5930566" y="1265321"/>
            <a:ext cx="2165684" cy="1022684"/>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Truly active on target?</a:t>
            </a:r>
            <a:endParaRPr lang="en-US">
              <a:solidFill>
                <a:schemeClr val="tx1"/>
              </a:solidFill>
            </a:endParaRPr>
          </a:p>
        </p:txBody>
      </p:sp>
      <p:sp>
        <p:nvSpPr>
          <p:cNvPr id="6" name="Rounded Rectangle 5"/>
          <p:cNvSpPr/>
          <p:nvPr/>
        </p:nvSpPr>
        <p:spPr>
          <a:xfrm>
            <a:off x="8096250" y="2424363"/>
            <a:ext cx="2165684" cy="1022684"/>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On which other targets was it active?</a:t>
            </a:r>
            <a:endParaRPr lang="en-US" dirty="0">
              <a:solidFill>
                <a:schemeClr val="tx1"/>
              </a:solidFill>
            </a:endParaRPr>
          </a:p>
        </p:txBody>
      </p:sp>
      <p:sp>
        <p:nvSpPr>
          <p:cNvPr id="7" name="Rounded Rectangle 6"/>
          <p:cNvSpPr/>
          <p:nvPr/>
        </p:nvSpPr>
        <p:spPr>
          <a:xfrm>
            <a:off x="7309186" y="4026568"/>
            <a:ext cx="2165684" cy="1022684"/>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 targets </a:t>
            </a:r>
            <a:r>
              <a:rPr lang="en-US" smtClean="0">
                <a:solidFill>
                  <a:schemeClr val="tx1"/>
                </a:solidFill>
              </a:rPr>
              <a:t>do similar molecules hit?</a:t>
            </a:r>
            <a:endParaRPr lang="en-US" dirty="0">
              <a:solidFill>
                <a:schemeClr val="tx1"/>
              </a:solidFill>
            </a:endParaRPr>
          </a:p>
        </p:txBody>
      </p:sp>
      <p:sp>
        <p:nvSpPr>
          <p:cNvPr id="8" name="Rounded Rectangle 7"/>
          <p:cNvSpPr/>
          <p:nvPr/>
        </p:nvSpPr>
        <p:spPr>
          <a:xfrm>
            <a:off x="4603820" y="4955005"/>
            <a:ext cx="2406579" cy="1363733"/>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Is this molecule or are closely related ones already covered </a:t>
            </a:r>
            <a:r>
              <a:rPr lang="en-US" smtClean="0">
                <a:solidFill>
                  <a:schemeClr val="tx1"/>
                </a:solidFill>
              </a:rPr>
              <a:t>by a patent?</a:t>
            </a:r>
            <a:endParaRPr lang="en-US" dirty="0">
              <a:solidFill>
                <a:schemeClr val="tx1"/>
              </a:solidFill>
            </a:endParaRPr>
          </a:p>
        </p:txBody>
      </p:sp>
      <p:sp>
        <p:nvSpPr>
          <p:cNvPr id="9" name="Rounded Rectangle 8"/>
          <p:cNvSpPr/>
          <p:nvPr/>
        </p:nvSpPr>
        <p:spPr>
          <a:xfrm>
            <a:off x="1671388" y="4703344"/>
            <a:ext cx="2165684" cy="1022684"/>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Are closely </a:t>
            </a:r>
            <a:r>
              <a:rPr lang="en-US" smtClean="0">
                <a:solidFill>
                  <a:schemeClr val="tx1"/>
                </a:solidFill>
              </a:rPr>
              <a:t>related molecules also active?</a:t>
            </a:r>
            <a:endParaRPr lang="en-US" dirty="0">
              <a:solidFill>
                <a:schemeClr val="tx1"/>
              </a:solidFill>
            </a:endParaRPr>
          </a:p>
        </p:txBody>
      </p:sp>
      <p:sp>
        <p:nvSpPr>
          <p:cNvPr id="10" name="Rounded Rectangle 9"/>
          <p:cNvSpPr/>
          <p:nvPr/>
        </p:nvSpPr>
        <p:spPr>
          <a:xfrm>
            <a:off x="838675" y="2867526"/>
            <a:ext cx="2165684" cy="115904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synthetic feasibility for chemical exploration?</a:t>
            </a:r>
            <a:endParaRPr lang="en-US" dirty="0">
              <a:solidFill>
                <a:schemeClr val="tx1"/>
              </a:solidFill>
            </a:endParaRPr>
          </a:p>
        </p:txBody>
      </p:sp>
      <p:sp>
        <p:nvSpPr>
          <p:cNvPr id="11" name="Rounded Rectangle 10"/>
          <p:cNvSpPr/>
          <p:nvPr/>
        </p:nvSpPr>
        <p:spPr>
          <a:xfrm>
            <a:off x="2438137" y="1265321"/>
            <a:ext cx="2165684" cy="115904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 are the </a:t>
            </a:r>
            <a:r>
              <a:rPr lang="en-US" dirty="0" err="1" smtClean="0">
                <a:solidFill>
                  <a:schemeClr val="tx1"/>
                </a:solidFill>
              </a:rPr>
              <a:t>physico</a:t>
            </a:r>
            <a:r>
              <a:rPr lang="en-US" dirty="0" smtClean="0">
                <a:solidFill>
                  <a:schemeClr val="tx1"/>
                </a:solidFill>
              </a:rPr>
              <a:t>-chemical properties?</a:t>
            </a:r>
            <a:endParaRPr lang="en-US" dirty="0">
              <a:solidFill>
                <a:schemeClr val="tx1"/>
              </a:solidFill>
            </a:endParaRPr>
          </a:p>
        </p:txBody>
      </p:sp>
      <p:sp>
        <p:nvSpPr>
          <p:cNvPr id="12" name="TextBox 11"/>
          <p:cNvSpPr txBox="1"/>
          <p:nvPr/>
        </p:nvSpPr>
        <p:spPr>
          <a:xfrm>
            <a:off x="553454" y="276726"/>
            <a:ext cx="10852484" cy="646331"/>
          </a:xfrm>
          <a:prstGeom prst="rect">
            <a:avLst/>
          </a:prstGeom>
          <a:noFill/>
        </p:spPr>
        <p:txBody>
          <a:bodyPr wrap="square" rtlCol="0">
            <a:spAutoFit/>
          </a:bodyPr>
          <a:lstStyle/>
          <a:p>
            <a:pPr marL="285750" indent="-285750">
              <a:buFont typeface="Arial" charset="0"/>
              <a:buChar char="•"/>
            </a:pPr>
            <a:r>
              <a:rPr lang="en-US" dirty="0" smtClean="0"/>
              <a:t>Besides activity in the HTS assay, a number of other questions are important to clarify before costly chemical synthesis programs are started</a:t>
            </a: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15" name="Slide Number Placeholder 14"/>
          <p:cNvSpPr>
            <a:spLocks noGrp="1"/>
          </p:cNvSpPr>
          <p:nvPr>
            <p:ph type="sldNum" sz="quarter" idx="12"/>
          </p:nvPr>
        </p:nvSpPr>
        <p:spPr/>
        <p:txBody>
          <a:bodyPr/>
          <a:lstStyle/>
          <a:p>
            <a:fld id="{A29F4B3C-5FC6-204B-ABA6-62178D919B52}" type="slidenum">
              <a:rPr lang="en-US" smtClean="0"/>
              <a:t>42</a:t>
            </a:fld>
            <a:endParaRPr lang="en-US"/>
          </a:p>
        </p:txBody>
      </p:sp>
    </p:spTree>
    <p:extLst>
      <p:ext uri="{BB962C8B-B14F-4D97-AF65-F5344CB8AC3E}">
        <p14:creationId xmlns:p14="http://schemas.microsoft.com/office/powerpoint/2010/main" val="13372416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91555" y="1274775"/>
            <a:ext cx="5573129" cy="646331"/>
          </a:xfrm>
          <a:prstGeom prst="rect">
            <a:avLst/>
          </a:prstGeom>
          <a:noFill/>
        </p:spPr>
        <p:txBody>
          <a:bodyPr wrap="none" rtlCol="0">
            <a:spAutoFit/>
          </a:bodyPr>
          <a:lstStyle/>
          <a:p>
            <a:r>
              <a:rPr lang="en-US" sz="3600" dirty="0" smtClean="0"/>
              <a:t>Lecture </a:t>
            </a:r>
            <a:r>
              <a:rPr lang="en-US" sz="3600" dirty="0" smtClean="0"/>
              <a:t>5b: </a:t>
            </a:r>
            <a:r>
              <a:rPr lang="en-US" sz="3600" smtClean="0"/>
              <a:t>Virtual Screening</a:t>
            </a:r>
            <a:endParaRPr lang="en-US" sz="3600" dirty="0"/>
          </a:p>
        </p:txBody>
      </p:sp>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l="8766" t="11539" r="8051" b="7692"/>
          <a:stretch>
            <a:fillRect/>
          </a:stretch>
        </p:blipFill>
        <p:spPr bwMode="auto">
          <a:xfrm>
            <a:off x="3525775" y="2309839"/>
            <a:ext cx="4304690" cy="291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fld id="{A29F4B3C-5FC6-204B-ABA6-62178D919B52}" type="slidenum">
              <a:rPr lang="en-US" smtClean="0"/>
              <a:t>43</a:t>
            </a:fld>
            <a:endParaRPr lang="en-US"/>
          </a:p>
        </p:txBody>
      </p:sp>
    </p:spTree>
    <p:extLst>
      <p:ext uri="{BB962C8B-B14F-4D97-AF65-F5344CB8AC3E}">
        <p14:creationId xmlns:p14="http://schemas.microsoft.com/office/powerpoint/2010/main" val="1606486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33221" y="641103"/>
            <a:ext cx="3021468" cy="584775"/>
          </a:xfrm>
          <a:prstGeom prst="rect">
            <a:avLst/>
          </a:prstGeom>
          <a:noFill/>
        </p:spPr>
        <p:txBody>
          <a:bodyPr wrap="none" rtlCol="0">
            <a:spAutoFit/>
          </a:bodyPr>
          <a:lstStyle/>
          <a:p>
            <a:r>
              <a:rPr lang="en-US" sz="3200" dirty="0" smtClean="0"/>
              <a:t>Virtual Screening</a:t>
            </a:r>
            <a:endParaRPr lang="en-US" sz="3200" dirty="0"/>
          </a:p>
        </p:txBody>
      </p:sp>
      <p:sp>
        <p:nvSpPr>
          <p:cNvPr id="4" name="TextBox 3"/>
          <p:cNvSpPr txBox="1"/>
          <p:nvPr/>
        </p:nvSpPr>
        <p:spPr>
          <a:xfrm>
            <a:off x="959142" y="1708171"/>
            <a:ext cx="8599311" cy="830997"/>
          </a:xfrm>
          <a:prstGeom prst="rect">
            <a:avLst/>
          </a:prstGeom>
          <a:noFill/>
        </p:spPr>
        <p:txBody>
          <a:bodyPr wrap="square" rtlCol="0">
            <a:spAutoFit/>
          </a:bodyPr>
          <a:lstStyle/>
          <a:p>
            <a:pPr marL="285750" indent="-285750">
              <a:buFont typeface="Arial" charset="0"/>
              <a:buChar char="•"/>
            </a:pPr>
            <a:r>
              <a:rPr lang="en-US" sz="2400" dirty="0" smtClean="0"/>
              <a:t>Virtual screening is the computational/in-silico analog of experimental testing of large compound libraries</a:t>
            </a:r>
            <a:endParaRPr lang="en-US" sz="2400" dirty="0"/>
          </a:p>
        </p:txBody>
      </p:sp>
      <p:sp>
        <p:nvSpPr>
          <p:cNvPr id="5" name="TextBox 4"/>
          <p:cNvSpPr txBox="1"/>
          <p:nvPr/>
        </p:nvSpPr>
        <p:spPr>
          <a:xfrm>
            <a:off x="959142" y="3201263"/>
            <a:ext cx="7415424" cy="1200329"/>
          </a:xfrm>
          <a:prstGeom prst="rect">
            <a:avLst/>
          </a:prstGeom>
          <a:noFill/>
        </p:spPr>
        <p:txBody>
          <a:bodyPr wrap="square" rtlCol="0">
            <a:spAutoFit/>
          </a:bodyPr>
          <a:lstStyle/>
          <a:p>
            <a:pPr marL="285750" indent="-285750">
              <a:buFont typeface="Arial" charset="0"/>
              <a:buChar char="•"/>
            </a:pPr>
            <a:r>
              <a:rPr lang="en-US" sz="2400" dirty="0" smtClean="0"/>
              <a:t>The most frequently used virtual screening method is molecular </a:t>
            </a:r>
            <a:r>
              <a:rPr lang="en-US" sz="2400" dirty="0" smtClean="0">
                <a:solidFill>
                  <a:srgbClr val="FF0000"/>
                </a:solidFill>
              </a:rPr>
              <a:t>docking </a:t>
            </a:r>
            <a:r>
              <a:rPr lang="en-US" sz="2400" dirty="0" smtClean="0"/>
              <a:t>and requires structural information of the protein, in most cases a X-ray structure.</a:t>
            </a:r>
            <a:endParaRPr lang="en-US" sz="2400" dirty="0"/>
          </a:p>
        </p:txBody>
      </p:sp>
      <p:sp>
        <p:nvSpPr>
          <p:cNvPr id="3" name="Date Placeholder 2"/>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
        <p:nvSpPr>
          <p:cNvPr id="9" name="Slide Number Placeholder 8"/>
          <p:cNvSpPr>
            <a:spLocks noGrp="1"/>
          </p:cNvSpPr>
          <p:nvPr>
            <p:ph type="sldNum" sz="quarter" idx="12"/>
          </p:nvPr>
        </p:nvSpPr>
        <p:spPr/>
        <p:txBody>
          <a:bodyPr/>
          <a:lstStyle/>
          <a:p>
            <a:fld id="{A29F4B3C-5FC6-204B-ABA6-62178D919B52}" type="slidenum">
              <a:rPr lang="en-US" smtClean="0"/>
              <a:t>44</a:t>
            </a:fld>
            <a:endParaRPr lang="en-US"/>
          </a:p>
        </p:txBody>
      </p:sp>
    </p:spTree>
    <p:extLst>
      <p:ext uri="{BB962C8B-B14F-4D97-AF65-F5344CB8AC3E}">
        <p14:creationId xmlns:p14="http://schemas.microsoft.com/office/powerpoint/2010/main" val="21295549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92255" y="152399"/>
            <a:ext cx="5564441" cy="6389077"/>
          </a:xfrm>
          <a:prstGeom prst="rect">
            <a:avLst/>
          </a:prstGeom>
        </p:spPr>
      </p:pic>
      <p:sp>
        <p:nvSpPr>
          <p:cNvPr id="5" name="TextBox 4"/>
          <p:cNvSpPr txBox="1"/>
          <p:nvPr/>
        </p:nvSpPr>
        <p:spPr>
          <a:xfrm>
            <a:off x="668215" y="398585"/>
            <a:ext cx="2517036" cy="461665"/>
          </a:xfrm>
          <a:prstGeom prst="rect">
            <a:avLst/>
          </a:prstGeom>
          <a:noFill/>
        </p:spPr>
        <p:txBody>
          <a:bodyPr wrap="none" rtlCol="0">
            <a:spAutoFit/>
          </a:bodyPr>
          <a:lstStyle/>
          <a:p>
            <a:r>
              <a:rPr lang="en-US" sz="2400" dirty="0" smtClean="0"/>
              <a:t>Molecular Docking</a:t>
            </a:r>
            <a:endParaRPr lang="en-US" sz="2400" dirty="0"/>
          </a:p>
        </p:txBody>
      </p:sp>
      <p:sp>
        <p:nvSpPr>
          <p:cNvPr id="6" name="TextBox 5"/>
          <p:cNvSpPr txBox="1"/>
          <p:nvPr/>
        </p:nvSpPr>
        <p:spPr>
          <a:xfrm>
            <a:off x="539261" y="1241195"/>
            <a:ext cx="4360985" cy="646331"/>
          </a:xfrm>
          <a:prstGeom prst="rect">
            <a:avLst/>
          </a:prstGeom>
          <a:noFill/>
        </p:spPr>
        <p:txBody>
          <a:bodyPr wrap="square" rtlCol="0">
            <a:spAutoFit/>
          </a:bodyPr>
          <a:lstStyle/>
          <a:p>
            <a:pPr marL="285750" indent="-285750">
              <a:buFont typeface="Arial" charset="0"/>
              <a:buChar char="•"/>
            </a:pPr>
            <a:r>
              <a:rPr lang="en-US" dirty="0" smtClean="0"/>
              <a:t>Docking is the pre-dominant structure-based virtual screening method</a:t>
            </a:r>
          </a:p>
        </p:txBody>
      </p:sp>
      <p:sp>
        <p:nvSpPr>
          <p:cNvPr id="7" name="TextBox 6"/>
          <p:cNvSpPr txBox="1"/>
          <p:nvPr/>
        </p:nvSpPr>
        <p:spPr>
          <a:xfrm>
            <a:off x="539261" y="2502765"/>
            <a:ext cx="4654061" cy="1477328"/>
          </a:xfrm>
          <a:prstGeom prst="rect">
            <a:avLst/>
          </a:prstGeom>
          <a:noFill/>
        </p:spPr>
        <p:txBody>
          <a:bodyPr wrap="square" rtlCol="0">
            <a:spAutoFit/>
          </a:bodyPr>
          <a:lstStyle/>
          <a:p>
            <a:pPr marL="285750" indent="-285750">
              <a:buFont typeface="Arial" charset="0"/>
              <a:buChar char="•"/>
            </a:pPr>
            <a:r>
              <a:rPr lang="en-US" dirty="0" smtClean="0"/>
              <a:t>A docking algorithm tries to find the lowest energy conformation of a protein ligand complex (docking pose) and uses empirical energy functions to estimate the free energy of binding </a:t>
            </a:r>
            <a:r>
              <a:rPr lang="en-US" smtClean="0"/>
              <a:t>(score).</a:t>
            </a:r>
            <a:endParaRPr lang="en-US"/>
          </a:p>
        </p:txBody>
      </p:sp>
      <p:sp>
        <p:nvSpPr>
          <p:cNvPr id="8" name="TextBox 7"/>
          <p:cNvSpPr txBox="1"/>
          <p:nvPr/>
        </p:nvSpPr>
        <p:spPr>
          <a:xfrm>
            <a:off x="539261" y="4401904"/>
            <a:ext cx="4654061" cy="1200329"/>
          </a:xfrm>
          <a:prstGeom prst="rect">
            <a:avLst/>
          </a:prstGeom>
          <a:noFill/>
        </p:spPr>
        <p:txBody>
          <a:bodyPr wrap="square" rtlCol="0">
            <a:spAutoFit/>
          </a:bodyPr>
          <a:lstStyle/>
          <a:p>
            <a:pPr marL="285750" indent="-285750">
              <a:buFont typeface="Arial" charset="0"/>
              <a:buChar char="•"/>
            </a:pPr>
            <a:r>
              <a:rPr lang="en-US" dirty="0" smtClean="0"/>
              <a:t>Due to efficiency reasons docking approaches are usually focused on a distinct binding site, e.g. the active site of an enzyme.</a:t>
            </a: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11" name="Slide Number Placeholder 10"/>
          <p:cNvSpPr>
            <a:spLocks noGrp="1"/>
          </p:cNvSpPr>
          <p:nvPr>
            <p:ph type="sldNum" sz="quarter" idx="12"/>
          </p:nvPr>
        </p:nvSpPr>
        <p:spPr/>
        <p:txBody>
          <a:bodyPr/>
          <a:lstStyle/>
          <a:p>
            <a:fld id="{A29F4B3C-5FC6-204B-ABA6-62178D919B52}" type="slidenum">
              <a:rPr lang="en-US" smtClean="0"/>
              <a:t>45</a:t>
            </a:fld>
            <a:endParaRPr lang="en-US"/>
          </a:p>
        </p:txBody>
      </p:sp>
    </p:spTree>
    <p:extLst>
      <p:ext uri="{BB962C8B-B14F-4D97-AF65-F5344CB8AC3E}">
        <p14:creationId xmlns:p14="http://schemas.microsoft.com/office/powerpoint/2010/main" val="7255183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6" descr="C:\Documents and Settings\Noel\Desktop\PLComple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4400" y="3929064"/>
            <a:ext cx="3067050"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itle 1"/>
          <p:cNvSpPr>
            <a:spLocks noGrp="1"/>
          </p:cNvSpPr>
          <p:nvPr>
            <p:ph type="title"/>
          </p:nvPr>
        </p:nvSpPr>
        <p:spPr>
          <a:xfrm>
            <a:off x="2209800" y="323850"/>
            <a:ext cx="7772400" cy="604838"/>
          </a:xfrm>
        </p:spPr>
        <p:txBody>
          <a:bodyPr>
            <a:normAutofit fontScale="90000"/>
          </a:bodyPr>
          <a:lstStyle/>
          <a:p>
            <a:r>
              <a:rPr lang="en-GB" altLang="en-US" dirty="0">
                <a:latin typeface="+mn-lt"/>
              </a:rPr>
              <a:t>Components of docking software</a:t>
            </a:r>
          </a:p>
        </p:txBody>
      </p:sp>
      <p:sp>
        <p:nvSpPr>
          <p:cNvPr id="11268" name="Content Placeholder 2"/>
          <p:cNvSpPr>
            <a:spLocks noGrp="1"/>
          </p:cNvSpPr>
          <p:nvPr>
            <p:ph idx="1"/>
          </p:nvPr>
        </p:nvSpPr>
        <p:spPr>
          <a:xfrm>
            <a:off x="2209800" y="1143000"/>
            <a:ext cx="7772400" cy="4953000"/>
          </a:xfrm>
        </p:spPr>
        <p:txBody>
          <a:bodyPr/>
          <a:lstStyle/>
          <a:p>
            <a:pPr>
              <a:lnSpc>
                <a:spcPct val="80000"/>
              </a:lnSpc>
            </a:pPr>
            <a:r>
              <a:rPr lang="en-GB" altLang="en-US" sz="2400">
                <a:cs typeface="Arial" charset="0"/>
              </a:rPr>
              <a:t>Typically, protein-ligand docking software consist of two main components which work together:</a:t>
            </a:r>
          </a:p>
          <a:p>
            <a:pPr>
              <a:lnSpc>
                <a:spcPct val="80000"/>
              </a:lnSpc>
            </a:pPr>
            <a:endParaRPr lang="en-GB" altLang="en-US" sz="2400">
              <a:cs typeface="Arial" charset="0"/>
            </a:endParaRPr>
          </a:p>
          <a:p>
            <a:pPr>
              <a:lnSpc>
                <a:spcPct val="80000"/>
              </a:lnSpc>
            </a:pPr>
            <a:r>
              <a:rPr lang="en-GB" altLang="en-US" sz="2400" b="1">
                <a:solidFill>
                  <a:srgbClr val="FF0000"/>
                </a:solidFill>
                <a:cs typeface="Arial" charset="0"/>
              </a:rPr>
              <a:t>1. Search algorithm</a:t>
            </a:r>
          </a:p>
          <a:p>
            <a:pPr lvl="1">
              <a:lnSpc>
                <a:spcPct val="80000"/>
              </a:lnSpc>
            </a:pPr>
            <a:r>
              <a:rPr lang="en-GB" altLang="en-US" sz="2000">
                <a:cs typeface="Arial" charset="0"/>
              </a:rPr>
              <a:t>Generates a large number of poses of a molecule in the binding site</a:t>
            </a:r>
          </a:p>
          <a:p>
            <a:pPr lvl="1">
              <a:lnSpc>
                <a:spcPct val="80000"/>
              </a:lnSpc>
            </a:pPr>
            <a:endParaRPr lang="en-GB" altLang="en-US" sz="2000">
              <a:cs typeface="Arial" charset="0"/>
            </a:endParaRPr>
          </a:p>
          <a:p>
            <a:pPr>
              <a:lnSpc>
                <a:spcPct val="80000"/>
              </a:lnSpc>
            </a:pPr>
            <a:r>
              <a:rPr lang="en-GB" altLang="en-US" sz="2400" b="1">
                <a:solidFill>
                  <a:srgbClr val="FF0000"/>
                </a:solidFill>
                <a:cs typeface="Arial" charset="0"/>
              </a:rPr>
              <a:t>2. Scoring function</a:t>
            </a:r>
          </a:p>
          <a:p>
            <a:pPr lvl="1">
              <a:lnSpc>
                <a:spcPct val="80000"/>
              </a:lnSpc>
            </a:pPr>
            <a:r>
              <a:rPr lang="en-GB" altLang="en-US" sz="2000">
                <a:cs typeface="Arial" charset="0"/>
              </a:rPr>
              <a:t>Calculates a score or binding affinity for a particular pose</a:t>
            </a:r>
          </a:p>
          <a:p>
            <a:endParaRPr lang="en-IE" altLang="en-US">
              <a:cs typeface="Arial" charset="0"/>
            </a:endParaRPr>
          </a:p>
          <a:p>
            <a:endParaRPr lang="en-GB" altLang="en-US">
              <a:cs typeface="Arial" charset="0"/>
            </a:endParaRPr>
          </a:p>
        </p:txBody>
      </p:sp>
      <p:sp>
        <p:nvSpPr>
          <p:cNvPr id="4" name="Rectangle 3"/>
          <p:cNvSpPr txBox="1">
            <a:spLocks noChangeArrowheads="1"/>
          </p:cNvSpPr>
          <p:nvPr/>
        </p:nvSpPr>
        <p:spPr bwMode="auto">
          <a:xfrm>
            <a:off x="2166938" y="4572000"/>
            <a:ext cx="4214812" cy="2000250"/>
          </a:xfrm>
          <a:prstGeom prst="rect">
            <a:avLst/>
          </a:prstGeom>
          <a:noFill/>
          <a:ln w="9525">
            <a:noFill/>
            <a:miter lim="800000"/>
            <a:headEnd/>
            <a:tailEnd/>
          </a:ln>
        </p:spPr>
        <p:txBody>
          <a:bodyPr/>
          <a:lstStyle/>
          <a:p>
            <a:pPr marL="342900" indent="-342900" eaLnBrk="0" hangingPunct="0">
              <a:lnSpc>
                <a:spcPct val="90000"/>
              </a:lnSpc>
              <a:spcBef>
                <a:spcPct val="20000"/>
              </a:spcBef>
              <a:buFontTx/>
              <a:buChar char="•"/>
              <a:defRPr/>
            </a:pPr>
            <a:r>
              <a:rPr lang="en-US" sz="2000" b="1" kern="0" dirty="0">
                <a:cs typeface="Arial" pitchFamily="34" charset="0"/>
              </a:rPr>
              <a:t>To give:</a:t>
            </a:r>
          </a:p>
          <a:p>
            <a:pPr marL="800100" lvl="1" indent="-342900" eaLnBrk="0" hangingPunct="0">
              <a:lnSpc>
                <a:spcPct val="90000"/>
              </a:lnSpc>
              <a:spcBef>
                <a:spcPct val="20000"/>
              </a:spcBef>
              <a:buFontTx/>
              <a:buChar char="•"/>
              <a:defRPr/>
            </a:pPr>
            <a:r>
              <a:rPr lang="en-US" sz="2000" kern="0" dirty="0">
                <a:cs typeface="Arial" pitchFamily="34" charset="0"/>
              </a:rPr>
              <a:t>The </a:t>
            </a:r>
            <a:r>
              <a:rPr lang="en-US" sz="2000" b="1" kern="0" dirty="0">
                <a:solidFill>
                  <a:srgbClr val="FF0000"/>
                </a:solidFill>
                <a:cs typeface="Arial" pitchFamily="34" charset="0"/>
              </a:rPr>
              <a:t>pose</a:t>
            </a:r>
            <a:r>
              <a:rPr lang="en-US" sz="2000" kern="0" dirty="0">
                <a:cs typeface="Arial" pitchFamily="34" charset="0"/>
              </a:rPr>
              <a:t> of the molecule in the binding site</a:t>
            </a:r>
          </a:p>
          <a:p>
            <a:pPr marL="800100" lvl="1" indent="-342900" eaLnBrk="0" hangingPunct="0">
              <a:lnSpc>
                <a:spcPct val="90000"/>
              </a:lnSpc>
              <a:spcBef>
                <a:spcPct val="20000"/>
              </a:spcBef>
              <a:buFontTx/>
              <a:buChar char="•"/>
              <a:defRPr/>
            </a:pPr>
            <a:r>
              <a:rPr lang="en-US" sz="2000" kern="0" dirty="0">
                <a:cs typeface="Arial" pitchFamily="34" charset="0"/>
              </a:rPr>
              <a:t>The binding affinity or a </a:t>
            </a:r>
            <a:r>
              <a:rPr lang="en-US" sz="2000" b="1" kern="0" dirty="0">
                <a:solidFill>
                  <a:srgbClr val="FF0000"/>
                </a:solidFill>
                <a:cs typeface="Arial" pitchFamily="34" charset="0"/>
              </a:rPr>
              <a:t>score</a:t>
            </a:r>
            <a:r>
              <a:rPr lang="en-US" sz="2000" kern="0" dirty="0">
                <a:cs typeface="Arial" pitchFamily="34" charset="0"/>
              </a:rPr>
              <a:t> representing the strength </a:t>
            </a:r>
            <a:r>
              <a:rPr lang="en-US" sz="2000" kern="0">
                <a:cs typeface="Arial" pitchFamily="34" charset="0"/>
              </a:rPr>
              <a:t>of binding</a:t>
            </a:r>
            <a:endParaRPr lang="en-IE" kern="0" dirty="0">
              <a:cs typeface="Arial" pitchFamily="34" charset="0"/>
            </a:endParaRPr>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fld id="{A29F4B3C-5FC6-204B-ABA6-62178D919B52}" type="slidenum">
              <a:rPr lang="en-US" smtClean="0"/>
              <a:t>46</a:t>
            </a:fld>
            <a:endParaRPr lang="en-US"/>
          </a:p>
        </p:txBody>
      </p:sp>
    </p:spTree>
    <p:extLst>
      <p:ext uri="{BB962C8B-B14F-4D97-AF65-F5344CB8AC3E}">
        <p14:creationId xmlns:p14="http://schemas.microsoft.com/office/powerpoint/2010/main" val="7285563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Title 1"/>
          <p:cNvSpPr>
            <a:spLocks noGrp="1"/>
          </p:cNvSpPr>
          <p:nvPr>
            <p:ph type="title"/>
          </p:nvPr>
        </p:nvSpPr>
        <p:spPr>
          <a:xfrm>
            <a:off x="714376" y="216694"/>
            <a:ext cx="7772400" cy="604838"/>
          </a:xfrm>
        </p:spPr>
        <p:txBody>
          <a:bodyPr>
            <a:normAutofit/>
          </a:bodyPr>
          <a:lstStyle/>
          <a:p>
            <a:r>
              <a:rPr lang="en-IE" altLang="en-US" sz="2400" dirty="0">
                <a:latin typeface="+mn-lt"/>
              </a:rPr>
              <a:t>Handling protein </a:t>
            </a:r>
            <a:r>
              <a:rPr lang="en-IE" altLang="en-US" sz="2400" dirty="0" smtClean="0">
                <a:latin typeface="+mn-lt"/>
              </a:rPr>
              <a:t>conformations</a:t>
            </a:r>
            <a:endParaRPr lang="en-GB" altLang="en-US" sz="2400" dirty="0">
              <a:latin typeface="+mn-lt"/>
            </a:endParaRPr>
          </a:p>
        </p:txBody>
      </p:sp>
      <p:sp>
        <p:nvSpPr>
          <p:cNvPr id="18435" name="Content Placeholder 2"/>
          <p:cNvSpPr>
            <a:spLocks noGrp="1"/>
          </p:cNvSpPr>
          <p:nvPr>
            <p:ph idx="1"/>
          </p:nvPr>
        </p:nvSpPr>
        <p:spPr>
          <a:xfrm>
            <a:off x="1075531" y="1139430"/>
            <a:ext cx="10237237" cy="2428875"/>
          </a:xfrm>
        </p:spPr>
        <p:txBody>
          <a:bodyPr>
            <a:normAutofit/>
          </a:bodyPr>
          <a:lstStyle/>
          <a:p>
            <a:pPr>
              <a:lnSpc>
                <a:spcPct val="80000"/>
              </a:lnSpc>
            </a:pPr>
            <a:r>
              <a:rPr lang="en-GB" altLang="en-US" sz="2400" dirty="0">
                <a:cs typeface="Arial" charset="0"/>
              </a:rPr>
              <a:t>Most docking software treats the protein as rigid</a:t>
            </a:r>
          </a:p>
          <a:p>
            <a:pPr lvl="1">
              <a:lnSpc>
                <a:spcPct val="80000"/>
              </a:lnSpc>
            </a:pPr>
            <a:r>
              <a:rPr lang="en-IE" altLang="en-US" sz="2000" dirty="0">
                <a:solidFill>
                  <a:srgbClr val="FF0000"/>
                </a:solidFill>
                <a:cs typeface="Arial" charset="0"/>
              </a:rPr>
              <a:t>Rigid Receptor Approximation</a:t>
            </a:r>
            <a:endParaRPr lang="en-GB" altLang="en-US" sz="2000" dirty="0">
              <a:solidFill>
                <a:srgbClr val="FF0000"/>
              </a:solidFill>
              <a:cs typeface="Arial" charset="0"/>
            </a:endParaRPr>
          </a:p>
          <a:p>
            <a:pPr>
              <a:lnSpc>
                <a:spcPct val="80000"/>
              </a:lnSpc>
            </a:pPr>
            <a:endParaRPr lang="en-IE" altLang="en-US" sz="2400" dirty="0">
              <a:cs typeface="Arial" charset="0"/>
            </a:endParaRPr>
          </a:p>
          <a:p>
            <a:pPr>
              <a:lnSpc>
                <a:spcPct val="80000"/>
              </a:lnSpc>
            </a:pPr>
            <a:r>
              <a:rPr lang="en-IE" altLang="en-US" sz="2400" dirty="0">
                <a:cs typeface="Arial" charset="0"/>
              </a:rPr>
              <a:t>This approximation may be invalid for a particular protein-ligand complex as...</a:t>
            </a:r>
          </a:p>
          <a:p>
            <a:pPr lvl="1">
              <a:lnSpc>
                <a:spcPct val="80000"/>
              </a:lnSpc>
            </a:pPr>
            <a:r>
              <a:rPr lang="en-IE" altLang="en-US" sz="2000" dirty="0">
                <a:cs typeface="Arial" charset="0"/>
              </a:rPr>
              <a:t>the protein may deform slightly to accommodate different ligands </a:t>
            </a:r>
            <a:r>
              <a:rPr lang="en-GB" altLang="en-US" sz="2000" dirty="0">
                <a:cs typeface="Arial" charset="0"/>
              </a:rPr>
              <a:t>(</a:t>
            </a:r>
            <a:r>
              <a:rPr lang="en-GB" altLang="en-US" sz="2000" dirty="0">
                <a:solidFill>
                  <a:srgbClr val="FF0000"/>
                </a:solidFill>
                <a:cs typeface="Arial" charset="0"/>
              </a:rPr>
              <a:t>ligand-induced fit</a:t>
            </a:r>
            <a:r>
              <a:rPr lang="en-GB" altLang="en-US" sz="2000" dirty="0">
                <a:cs typeface="Arial" charset="0"/>
              </a:rPr>
              <a:t>)</a:t>
            </a:r>
          </a:p>
          <a:p>
            <a:pPr lvl="1">
              <a:lnSpc>
                <a:spcPct val="80000"/>
              </a:lnSpc>
            </a:pPr>
            <a:r>
              <a:rPr lang="en-IE" altLang="en-US" sz="2000" dirty="0">
                <a:cs typeface="Arial" charset="0"/>
              </a:rPr>
              <a:t>protein side chains in the active site may adopt different conformations</a:t>
            </a:r>
          </a:p>
        </p:txBody>
      </p:sp>
      <p:pic>
        <p:nvPicPr>
          <p:cNvPr id="27652" name="Picture 2"/>
          <p:cNvPicPr>
            <a:picLocks noChangeAspect="1" noChangeArrowheads="1"/>
          </p:cNvPicPr>
          <p:nvPr/>
        </p:nvPicPr>
        <p:blipFill>
          <a:blip r:embed="rId3">
            <a:extLst>
              <a:ext uri="{28A0092B-C50C-407E-A947-70E740481C1C}">
                <a14:useLocalDpi xmlns:a14="http://schemas.microsoft.com/office/drawing/2010/main" val="0"/>
              </a:ext>
            </a:extLst>
          </a:blip>
          <a:srcRect t="6277" r="49477"/>
          <a:stretch>
            <a:fillRect/>
          </a:stretch>
        </p:blipFill>
        <p:spPr bwMode="auto">
          <a:xfrm>
            <a:off x="8779121" y="3791744"/>
            <a:ext cx="2646363"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txBox="1">
            <a:spLocks/>
          </p:cNvSpPr>
          <p:nvPr/>
        </p:nvSpPr>
        <p:spPr bwMode="auto">
          <a:xfrm>
            <a:off x="1075531" y="3785211"/>
            <a:ext cx="7165791" cy="2984194"/>
          </a:xfrm>
          <a:prstGeom prst="rect">
            <a:avLst/>
          </a:prstGeom>
          <a:noFill/>
          <a:ln w="9525">
            <a:noFill/>
            <a:miter lim="800000"/>
            <a:headEnd/>
            <a:tailEnd/>
          </a:ln>
        </p:spPr>
        <p:txBody>
          <a:bodyPr/>
          <a:lstStyle/>
          <a:p>
            <a:pPr marL="342900" indent="-342900" eaLnBrk="0" hangingPunct="0">
              <a:lnSpc>
                <a:spcPct val="80000"/>
              </a:lnSpc>
              <a:spcBef>
                <a:spcPct val="20000"/>
              </a:spcBef>
              <a:buFontTx/>
              <a:buChar char="•"/>
              <a:defRPr/>
            </a:pPr>
            <a:r>
              <a:rPr lang="en-GB" sz="2000" kern="0" dirty="0">
                <a:cs typeface="Arial" pitchFamily="34" charset="0"/>
              </a:rPr>
              <a:t>Some docking programs allow protein side-chain flexibility</a:t>
            </a:r>
          </a:p>
          <a:p>
            <a:pPr marL="742950" lvl="1" indent="-285750" eaLnBrk="0" hangingPunct="0">
              <a:lnSpc>
                <a:spcPct val="80000"/>
              </a:lnSpc>
              <a:spcBef>
                <a:spcPct val="20000"/>
              </a:spcBef>
              <a:buFontTx/>
              <a:buChar char="–"/>
              <a:defRPr/>
            </a:pPr>
            <a:r>
              <a:rPr lang="en-GB" kern="0" dirty="0">
                <a:solidFill>
                  <a:schemeClr val="tx1">
                    <a:lumMod val="50000"/>
                    <a:lumOff val="50000"/>
                  </a:schemeClr>
                </a:solidFill>
                <a:cs typeface="Arial" pitchFamily="34" charset="0"/>
              </a:rPr>
              <a:t>For example, selected side chains are allowed to undergo torsional rotation around acyclic bonds</a:t>
            </a:r>
          </a:p>
          <a:p>
            <a:pPr marL="742950" lvl="1" indent="-285750" eaLnBrk="0" hangingPunct="0">
              <a:lnSpc>
                <a:spcPct val="80000"/>
              </a:lnSpc>
              <a:spcBef>
                <a:spcPct val="20000"/>
              </a:spcBef>
              <a:buFontTx/>
              <a:buChar char="–"/>
              <a:defRPr/>
            </a:pPr>
            <a:r>
              <a:rPr lang="en-IE" kern="0" dirty="0">
                <a:solidFill>
                  <a:schemeClr val="tx1">
                    <a:lumMod val="50000"/>
                    <a:lumOff val="50000"/>
                  </a:schemeClr>
                </a:solidFill>
                <a:cs typeface="Arial" pitchFamily="34" charset="0"/>
              </a:rPr>
              <a:t>Increases the search space</a:t>
            </a:r>
            <a:endParaRPr lang="en-GB" kern="0" dirty="0">
              <a:solidFill>
                <a:schemeClr val="tx1">
                  <a:lumMod val="50000"/>
                  <a:lumOff val="50000"/>
                </a:schemeClr>
              </a:solidFill>
              <a:cs typeface="Arial" pitchFamily="34" charset="0"/>
            </a:endParaRPr>
          </a:p>
          <a:p>
            <a:pPr marL="342900" indent="-342900" eaLnBrk="0" hangingPunct="0">
              <a:lnSpc>
                <a:spcPct val="80000"/>
              </a:lnSpc>
              <a:spcBef>
                <a:spcPct val="20000"/>
              </a:spcBef>
              <a:buFontTx/>
              <a:buChar char="•"/>
              <a:defRPr/>
            </a:pPr>
            <a:r>
              <a:rPr lang="en-GB" sz="2000" kern="0" dirty="0">
                <a:cs typeface="Arial" pitchFamily="34" charset="0"/>
              </a:rPr>
              <a:t>Larger protein movements can only be handled by separate dockings to different protein conformations</a:t>
            </a:r>
            <a:endParaRPr lang="en-GB" sz="2800" kern="0" dirty="0">
              <a:cs typeface="Arial" pitchFamily="34" charset="0"/>
            </a:endParaRPr>
          </a:p>
          <a:p>
            <a:pPr marL="800100" lvl="1" indent="-342900" eaLnBrk="0" hangingPunct="0">
              <a:lnSpc>
                <a:spcPct val="80000"/>
              </a:lnSpc>
              <a:spcBef>
                <a:spcPct val="20000"/>
              </a:spcBef>
              <a:buFontTx/>
              <a:buChar char="•"/>
              <a:defRPr/>
            </a:pPr>
            <a:r>
              <a:rPr lang="en-GB" kern="0" dirty="0">
                <a:solidFill>
                  <a:schemeClr val="tx1">
                    <a:lumMod val="50000"/>
                    <a:lumOff val="50000"/>
                  </a:schemeClr>
                </a:solidFill>
                <a:cs typeface="Arial" pitchFamily="34" charset="0"/>
              </a:rPr>
              <a:t>Ensemble </a:t>
            </a:r>
            <a:r>
              <a:rPr lang="en-GB" kern="0" dirty="0" smtClean="0">
                <a:solidFill>
                  <a:schemeClr val="tx1">
                    <a:lumMod val="50000"/>
                    <a:lumOff val="50000"/>
                  </a:schemeClr>
                </a:solidFill>
                <a:cs typeface="Arial" pitchFamily="34" charset="0"/>
              </a:rPr>
              <a:t>docking</a:t>
            </a:r>
            <a:endParaRPr lang="en-GB" kern="0" dirty="0">
              <a:solidFill>
                <a:schemeClr val="tx1">
                  <a:lumMod val="50000"/>
                  <a:lumOff val="50000"/>
                </a:schemeClr>
              </a:solidFill>
              <a:cs typeface="Arial" pitchFamily="34" charset="0"/>
            </a:endParaRPr>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fld id="{A29F4B3C-5FC6-204B-ABA6-62178D919B52}" type="slidenum">
              <a:rPr lang="en-US" smtClean="0"/>
              <a:t>47</a:t>
            </a:fld>
            <a:endParaRPr lang="en-US"/>
          </a:p>
        </p:txBody>
      </p:sp>
    </p:spTree>
    <p:extLst>
      <p:ext uri="{BB962C8B-B14F-4D97-AF65-F5344CB8AC3E}">
        <p14:creationId xmlns:p14="http://schemas.microsoft.com/office/powerpoint/2010/main" val="10827570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3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3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435">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4376" y="216694"/>
            <a:ext cx="7772400" cy="604838"/>
          </a:xfrm>
        </p:spPr>
        <p:txBody>
          <a:bodyPr>
            <a:normAutofit/>
          </a:bodyPr>
          <a:lstStyle/>
          <a:p>
            <a:r>
              <a:rPr lang="en-IE" altLang="en-US" sz="2400" dirty="0">
                <a:latin typeface="+mn-lt"/>
              </a:rPr>
              <a:t>Handling </a:t>
            </a:r>
            <a:r>
              <a:rPr lang="en-IE" altLang="en-US" sz="2400" dirty="0" smtClean="0">
                <a:latin typeface="+mn-lt"/>
              </a:rPr>
              <a:t>ligand conformations</a:t>
            </a:r>
            <a:endParaRPr lang="en-GB" altLang="en-US" sz="2400" dirty="0">
              <a:latin typeface="+mn-lt"/>
            </a:endParaRPr>
          </a:p>
        </p:txBody>
      </p:sp>
      <p:sp>
        <p:nvSpPr>
          <p:cNvPr id="5" name="TextBox 4"/>
          <p:cNvSpPr txBox="1"/>
          <p:nvPr/>
        </p:nvSpPr>
        <p:spPr>
          <a:xfrm>
            <a:off x="855785" y="1101969"/>
            <a:ext cx="10703169" cy="369332"/>
          </a:xfrm>
          <a:prstGeom prst="rect">
            <a:avLst/>
          </a:prstGeom>
          <a:noFill/>
        </p:spPr>
        <p:txBody>
          <a:bodyPr wrap="square" rtlCol="0">
            <a:spAutoFit/>
          </a:bodyPr>
          <a:lstStyle/>
          <a:p>
            <a:pPr marL="285750" indent="-285750">
              <a:buFont typeface="Arial" charset="0"/>
              <a:buChar char="•"/>
            </a:pPr>
            <a:r>
              <a:rPr lang="en-US" dirty="0" smtClean="0"/>
              <a:t>In most programs docking ligands are free to rotate around flexible bonds.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708" y="644769"/>
            <a:ext cx="7357826" cy="5328989"/>
          </a:xfrm>
          <a:prstGeom prst="rect">
            <a:avLst/>
          </a:prstGeom>
        </p:spPr>
      </p:pic>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9" name="Slide Number Placeholder 8"/>
          <p:cNvSpPr>
            <a:spLocks noGrp="1"/>
          </p:cNvSpPr>
          <p:nvPr>
            <p:ph type="sldNum" sz="quarter" idx="12"/>
          </p:nvPr>
        </p:nvSpPr>
        <p:spPr/>
        <p:txBody>
          <a:bodyPr/>
          <a:lstStyle/>
          <a:p>
            <a:fld id="{A29F4B3C-5FC6-204B-ABA6-62178D919B52}" type="slidenum">
              <a:rPr lang="en-US" smtClean="0"/>
              <a:t>48</a:t>
            </a:fld>
            <a:endParaRPr lang="en-US"/>
          </a:p>
        </p:txBody>
      </p:sp>
    </p:spTree>
    <p:extLst>
      <p:ext uri="{BB962C8B-B14F-4D97-AF65-F5344CB8AC3E}">
        <p14:creationId xmlns:p14="http://schemas.microsoft.com/office/powerpoint/2010/main" val="9600587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379" y="960198"/>
            <a:ext cx="3921726" cy="3025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Tax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0501" y="1253431"/>
            <a:ext cx="3242529" cy="2192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r="38533"/>
          <a:stretch>
            <a:fillRect/>
          </a:stretch>
        </p:blipFill>
        <p:spPr bwMode="auto">
          <a:xfrm>
            <a:off x="274064" y="2097701"/>
            <a:ext cx="3749150" cy="154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690930" y="404264"/>
            <a:ext cx="7772400" cy="604838"/>
          </a:xfrm>
        </p:spPr>
        <p:txBody>
          <a:bodyPr>
            <a:normAutofit/>
          </a:bodyPr>
          <a:lstStyle/>
          <a:p>
            <a:r>
              <a:rPr lang="en-IE" altLang="en-US" sz="2400" dirty="0">
                <a:latin typeface="+mn-lt"/>
              </a:rPr>
              <a:t>Handling </a:t>
            </a:r>
            <a:r>
              <a:rPr lang="en-IE" altLang="en-US" sz="2400" dirty="0" smtClean="0">
                <a:latin typeface="+mn-lt"/>
              </a:rPr>
              <a:t>ligand conformations</a:t>
            </a:r>
            <a:endParaRPr lang="en-GB" altLang="en-US" sz="2400" dirty="0">
              <a:latin typeface="+mn-lt"/>
            </a:endParaRPr>
          </a:p>
        </p:txBody>
      </p:sp>
      <p:sp>
        <p:nvSpPr>
          <p:cNvPr id="8" name="TextBox 7"/>
          <p:cNvSpPr txBox="1"/>
          <p:nvPr/>
        </p:nvSpPr>
        <p:spPr>
          <a:xfrm>
            <a:off x="766030" y="4365146"/>
            <a:ext cx="7697300" cy="369332"/>
          </a:xfrm>
          <a:prstGeom prst="rect">
            <a:avLst/>
          </a:prstGeom>
          <a:noFill/>
        </p:spPr>
        <p:txBody>
          <a:bodyPr wrap="none" rtlCol="0">
            <a:spAutoFit/>
          </a:bodyPr>
          <a:lstStyle/>
          <a:p>
            <a:r>
              <a:rPr lang="en-US" dirty="0" smtClean="0"/>
              <a:t>For complex topologies, sampling the bioactive conformation can be quite tricky</a:t>
            </a:r>
            <a:endParaRPr lang="en-US" dirty="0"/>
          </a:p>
        </p:txBody>
      </p:sp>
      <p:sp>
        <p:nvSpPr>
          <p:cNvPr id="9" name="TextBox 8"/>
          <p:cNvSpPr txBox="1"/>
          <p:nvPr/>
        </p:nvSpPr>
        <p:spPr>
          <a:xfrm>
            <a:off x="5504015" y="3505518"/>
            <a:ext cx="655500" cy="369332"/>
          </a:xfrm>
          <a:prstGeom prst="rect">
            <a:avLst/>
          </a:prstGeom>
          <a:noFill/>
        </p:spPr>
        <p:txBody>
          <a:bodyPr wrap="none" rtlCol="0">
            <a:spAutoFit/>
          </a:bodyPr>
          <a:lstStyle/>
          <a:p>
            <a:r>
              <a:rPr lang="en-US" dirty="0" smtClean="0"/>
              <a:t>Taxol</a:t>
            </a: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12" name="Slide Number Placeholder 11"/>
          <p:cNvSpPr>
            <a:spLocks noGrp="1"/>
          </p:cNvSpPr>
          <p:nvPr>
            <p:ph type="sldNum" sz="quarter" idx="12"/>
          </p:nvPr>
        </p:nvSpPr>
        <p:spPr/>
        <p:txBody>
          <a:bodyPr/>
          <a:lstStyle/>
          <a:p>
            <a:fld id="{A29F4B3C-5FC6-204B-ABA6-62178D919B52}" type="slidenum">
              <a:rPr lang="en-US" smtClean="0"/>
              <a:t>49</a:t>
            </a:fld>
            <a:endParaRPr lang="en-US"/>
          </a:p>
        </p:txBody>
      </p:sp>
    </p:spTree>
    <p:extLst>
      <p:ext uri="{BB962C8B-B14F-4D97-AF65-F5344CB8AC3E}">
        <p14:creationId xmlns:p14="http://schemas.microsoft.com/office/powerpoint/2010/main" val="15484530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7161" y="162046"/>
            <a:ext cx="2196883" cy="523220"/>
          </a:xfrm>
          <a:prstGeom prst="rect">
            <a:avLst/>
          </a:prstGeom>
          <a:noFill/>
        </p:spPr>
        <p:txBody>
          <a:bodyPr wrap="none" rtlCol="0">
            <a:spAutoFit/>
          </a:bodyPr>
          <a:lstStyle/>
          <a:p>
            <a:r>
              <a:rPr lang="en-US" sz="2800" dirty="0" smtClean="0"/>
              <a:t>Bioavailability</a:t>
            </a:r>
            <a:endParaRPr lang="en-US" sz="2800" dirty="0"/>
          </a:p>
        </p:txBody>
      </p:sp>
      <p:sp>
        <p:nvSpPr>
          <p:cNvPr id="5" name="TextBox 4"/>
          <p:cNvSpPr txBox="1"/>
          <p:nvPr/>
        </p:nvSpPr>
        <p:spPr>
          <a:xfrm>
            <a:off x="567161" y="685266"/>
            <a:ext cx="10972800" cy="646331"/>
          </a:xfrm>
          <a:prstGeom prst="rect">
            <a:avLst/>
          </a:prstGeom>
          <a:noFill/>
        </p:spPr>
        <p:txBody>
          <a:bodyPr wrap="square" rtlCol="0">
            <a:spAutoFit/>
          </a:bodyPr>
          <a:lstStyle/>
          <a:p>
            <a:r>
              <a:rPr lang="en-US" dirty="0" smtClean="0"/>
              <a:t>Analysis of clinical trial failures in the early 90s showed that a significant number of failures can be attributed to poor bioavailability.</a:t>
            </a: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7870" y="1623334"/>
            <a:ext cx="3272059" cy="468052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Line 4"/>
          <p:cNvSpPr>
            <a:spLocks noChangeShapeType="1"/>
          </p:cNvSpPr>
          <p:nvPr/>
        </p:nvSpPr>
        <p:spPr bwMode="auto">
          <a:xfrm>
            <a:off x="3123083" y="2261116"/>
            <a:ext cx="720080" cy="455025"/>
          </a:xfrm>
          <a:prstGeom prst="line">
            <a:avLst/>
          </a:prstGeom>
          <a:noFill/>
          <a:ln w="25400">
            <a:solidFill>
              <a:srgbClr val="C0000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 name="Rectangle 6"/>
          <p:cNvSpPr>
            <a:spLocks noChangeArrowheads="1"/>
          </p:cNvSpPr>
          <p:nvPr/>
        </p:nvSpPr>
        <p:spPr bwMode="auto">
          <a:xfrm>
            <a:off x="2844677" y="2858466"/>
            <a:ext cx="82715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GB" altLang="de-DE" dirty="0" smtClean="0">
                <a:latin typeface="Arial" charset="0"/>
              </a:rPr>
              <a:t>Mouth</a:t>
            </a:r>
            <a:endParaRPr lang="en-GB" altLang="de-DE" dirty="0">
              <a:latin typeface="Arial" charset="0"/>
            </a:endParaRPr>
          </a:p>
        </p:txBody>
      </p:sp>
      <p:sp>
        <p:nvSpPr>
          <p:cNvPr id="9" name="Rectangle 7"/>
          <p:cNvSpPr>
            <a:spLocks noChangeArrowheads="1"/>
          </p:cNvSpPr>
          <p:nvPr/>
        </p:nvSpPr>
        <p:spPr bwMode="auto">
          <a:xfrm>
            <a:off x="1536775" y="4112995"/>
            <a:ext cx="1616075"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en-GB" altLang="de-DE" dirty="0" smtClean="0">
                <a:latin typeface="Arial" charset="0"/>
              </a:rPr>
              <a:t>Intestine </a:t>
            </a:r>
            <a:r>
              <a:rPr lang="en-GB" altLang="de-DE" dirty="0">
                <a:latin typeface="Arial" charset="0"/>
              </a:rPr>
              <a:t>(pH=7)</a:t>
            </a:r>
          </a:p>
        </p:txBody>
      </p:sp>
      <p:sp>
        <p:nvSpPr>
          <p:cNvPr id="10" name="Rectangle 23"/>
          <p:cNvSpPr>
            <a:spLocks noChangeArrowheads="1"/>
          </p:cNvSpPr>
          <p:nvPr/>
        </p:nvSpPr>
        <p:spPr bwMode="auto">
          <a:xfrm>
            <a:off x="1602532" y="3568784"/>
            <a:ext cx="1872307"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GB" altLang="de-DE" dirty="0" smtClean="0">
                <a:latin typeface="Arial" charset="0"/>
              </a:rPr>
              <a:t>Stomach </a:t>
            </a:r>
            <a:r>
              <a:rPr lang="en-GB" altLang="de-DE" dirty="0">
                <a:latin typeface="Arial" charset="0"/>
              </a:rPr>
              <a:t>(pH=1)</a:t>
            </a:r>
          </a:p>
        </p:txBody>
      </p:sp>
      <p:sp>
        <p:nvSpPr>
          <p:cNvPr id="11" name="Line 34"/>
          <p:cNvSpPr>
            <a:spLocks noChangeShapeType="1"/>
          </p:cNvSpPr>
          <p:nvPr/>
        </p:nvSpPr>
        <p:spPr bwMode="auto">
          <a:xfrm>
            <a:off x="4275211" y="3248478"/>
            <a:ext cx="0" cy="715117"/>
          </a:xfrm>
          <a:prstGeom prst="line">
            <a:avLst/>
          </a:prstGeom>
          <a:noFill/>
          <a:ln w="25400">
            <a:solidFill>
              <a:srgbClr val="C0000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2" name="AutoShape 9"/>
          <p:cNvSpPr>
            <a:spLocks noChangeArrowheads="1"/>
          </p:cNvSpPr>
          <p:nvPr/>
        </p:nvSpPr>
        <p:spPr bwMode="auto">
          <a:xfrm rot="16200000">
            <a:off x="8387828" y="3692307"/>
            <a:ext cx="304800" cy="762000"/>
          </a:xfrm>
          <a:prstGeom prst="downArrow">
            <a:avLst>
              <a:gd name="adj1" fmla="val 50000"/>
              <a:gd name="adj2" fmla="val 62500"/>
            </a:avLst>
          </a:prstGeom>
          <a:solidFill>
            <a:schemeClr val="hlink"/>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nchor="ctr"/>
          <a:lstStyle/>
          <a:p>
            <a:endParaRPr lang="de-DE"/>
          </a:p>
        </p:txBody>
      </p:sp>
      <p:sp>
        <p:nvSpPr>
          <p:cNvPr id="13" name="AutoShape 11"/>
          <p:cNvSpPr>
            <a:spLocks noChangeArrowheads="1"/>
          </p:cNvSpPr>
          <p:nvPr/>
        </p:nvSpPr>
        <p:spPr bwMode="auto">
          <a:xfrm>
            <a:off x="8921227" y="3844707"/>
            <a:ext cx="2323889" cy="680312"/>
          </a:xfrm>
          <a:prstGeom prst="roundRect">
            <a:avLst>
              <a:gd name="adj" fmla="val 12495"/>
            </a:avLst>
          </a:prstGeom>
          <a:solidFill>
            <a:srgbClr val="FFABAB"/>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25400">
                <a:solidFill>
                  <a:srgbClr val="990099"/>
                </a:solidFill>
                <a:round/>
                <a:headEnd/>
                <a:tailEnd/>
              </a14:hiddenLine>
            </a:ext>
          </a:extLst>
        </p:spPr>
        <p:txBody>
          <a:bodyPr wrap="none" anchor="ctr"/>
          <a:lstStyle/>
          <a:p>
            <a:endParaRPr lang="de-DE"/>
          </a:p>
        </p:txBody>
      </p:sp>
      <p:sp>
        <p:nvSpPr>
          <p:cNvPr id="14" name="Rectangle 12"/>
          <p:cNvSpPr>
            <a:spLocks noChangeArrowheads="1"/>
          </p:cNvSpPr>
          <p:nvPr/>
        </p:nvSpPr>
        <p:spPr bwMode="auto">
          <a:xfrm>
            <a:off x="8968853" y="3878046"/>
            <a:ext cx="2276264"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GB" altLang="de-DE" dirty="0" smtClean="0">
                <a:latin typeface="Arial" charset="0"/>
              </a:rPr>
              <a:t>Blood - </a:t>
            </a:r>
          </a:p>
          <a:p>
            <a:pPr eaLnBrk="0" hangingPunct="0"/>
            <a:r>
              <a:rPr lang="en-GB" altLang="de-DE" dirty="0" smtClean="0">
                <a:latin typeface="Arial" charset="0"/>
              </a:rPr>
              <a:t>Systemic Circulation</a:t>
            </a:r>
            <a:endParaRPr lang="en-GB" altLang="de-DE" dirty="0">
              <a:latin typeface="Arial" charset="0"/>
            </a:endParaRPr>
          </a:p>
        </p:txBody>
      </p:sp>
      <p:grpSp>
        <p:nvGrpSpPr>
          <p:cNvPr id="15" name="Group 13"/>
          <p:cNvGrpSpPr>
            <a:grpSpLocks/>
          </p:cNvGrpSpPr>
          <p:nvPr/>
        </p:nvGrpSpPr>
        <p:grpSpPr bwMode="auto">
          <a:xfrm>
            <a:off x="5206106" y="3225179"/>
            <a:ext cx="1009650" cy="2424113"/>
            <a:chOff x="2450" y="2112"/>
            <a:chExt cx="636" cy="1527"/>
          </a:xfrm>
        </p:grpSpPr>
        <p:sp>
          <p:nvSpPr>
            <p:cNvPr id="16" name="Line 14"/>
            <p:cNvSpPr>
              <a:spLocks noChangeShapeType="1"/>
            </p:cNvSpPr>
            <p:nvPr/>
          </p:nvSpPr>
          <p:spPr bwMode="auto">
            <a:xfrm>
              <a:off x="2960" y="2112"/>
              <a:ext cx="0" cy="1200"/>
            </a:xfrm>
            <a:prstGeom prst="line">
              <a:avLst/>
            </a:prstGeom>
            <a:noFill/>
            <a:ln w="25400">
              <a:solidFill>
                <a:srgbClr val="99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7" name="Line 15"/>
            <p:cNvSpPr>
              <a:spLocks noChangeShapeType="1"/>
            </p:cNvSpPr>
            <p:nvPr/>
          </p:nvSpPr>
          <p:spPr bwMode="auto">
            <a:xfrm>
              <a:off x="2768" y="2112"/>
              <a:ext cx="0" cy="1200"/>
            </a:xfrm>
            <a:prstGeom prst="line">
              <a:avLst/>
            </a:prstGeom>
            <a:noFill/>
            <a:ln w="25400">
              <a:solidFill>
                <a:srgbClr val="99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18" name="Group 16"/>
            <p:cNvGrpSpPr>
              <a:grpSpLocks/>
            </p:cNvGrpSpPr>
            <p:nvPr/>
          </p:nvGrpSpPr>
          <p:grpSpPr bwMode="auto">
            <a:xfrm>
              <a:off x="2450" y="2112"/>
              <a:ext cx="636" cy="1527"/>
              <a:chOff x="2450" y="2112"/>
              <a:chExt cx="636" cy="1527"/>
            </a:xfrm>
          </p:grpSpPr>
          <p:sp>
            <p:nvSpPr>
              <p:cNvPr id="19" name="Rectangle 17" descr="Large confetti"/>
              <p:cNvSpPr>
                <a:spLocks noChangeArrowheads="1"/>
              </p:cNvSpPr>
              <p:nvPr/>
            </p:nvSpPr>
            <p:spPr bwMode="auto">
              <a:xfrm>
                <a:off x="2768" y="2112"/>
                <a:ext cx="192" cy="1200"/>
              </a:xfrm>
              <a:prstGeom prst="rect">
                <a:avLst/>
              </a:prstGeom>
              <a:pattFill prst="lgConfetti">
                <a:fgClr>
                  <a:srgbClr val="A60858"/>
                </a:fgClr>
                <a:bgClr>
                  <a:schemeClr val="bg1"/>
                </a:bgClr>
              </a:pattFill>
              <a:ln w="9525">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0" name="Rectangle 18"/>
              <p:cNvSpPr>
                <a:spLocks noChangeArrowheads="1"/>
              </p:cNvSpPr>
              <p:nvPr/>
            </p:nvSpPr>
            <p:spPr bwMode="auto">
              <a:xfrm>
                <a:off x="2450" y="3408"/>
                <a:ext cx="6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GB" altLang="de-DE" dirty="0">
                    <a:latin typeface="Arial" charset="0"/>
                  </a:rPr>
                  <a:t>Gut wall</a:t>
                </a:r>
              </a:p>
            </p:txBody>
          </p:sp>
        </p:grpSp>
      </p:grpSp>
      <p:sp>
        <p:nvSpPr>
          <p:cNvPr id="21" name="AutoShape 20"/>
          <p:cNvSpPr>
            <a:spLocks noChangeArrowheads="1"/>
          </p:cNvSpPr>
          <p:nvPr/>
        </p:nvSpPr>
        <p:spPr bwMode="auto">
          <a:xfrm>
            <a:off x="7473428" y="4301907"/>
            <a:ext cx="304800" cy="762000"/>
          </a:xfrm>
          <a:prstGeom prst="downArrow">
            <a:avLst>
              <a:gd name="adj1" fmla="val 50000"/>
              <a:gd name="adj2" fmla="val 62500"/>
            </a:avLst>
          </a:prstGeom>
          <a:solidFill>
            <a:schemeClr val="hlink"/>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nchor="ctr"/>
          <a:lstStyle/>
          <a:p>
            <a:endParaRPr lang="de-DE"/>
          </a:p>
        </p:txBody>
      </p:sp>
      <p:sp>
        <p:nvSpPr>
          <p:cNvPr id="22" name="Rectangle 21"/>
          <p:cNvSpPr>
            <a:spLocks noChangeArrowheads="1"/>
          </p:cNvSpPr>
          <p:nvPr/>
        </p:nvSpPr>
        <p:spPr bwMode="auto">
          <a:xfrm>
            <a:off x="7092428" y="4987708"/>
            <a:ext cx="1170192" cy="30841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0099"/>
                </a:solidFill>
                <a:miter lim="800000"/>
                <a:headEnd/>
                <a:tailEnd/>
              </a14:hiddenLine>
            </a:ext>
          </a:extLst>
        </p:spPr>
        <p:txBody>
          <a:bodyPr wrap="none" lIns="92075" tIns="46038" rIns="92075" bIns="46038">
            <a:spAutoFit/>
          </a:bodyPr>
          <a:lstStyle/>
          <a:p>
            <a:pPr eaLnBrk="0" hangingPunct="0"/>
            <a:r>
              <a:rPr lang="en-GB" altLang="de-DE" sz="1400" b="1" dirty="0">
                <a:latin typeface="Arial" charset="0"/>
              </a:rPr>
              <a:t>Metabolism</a:t>
            </a:r>
          </a:p>
        </p:txBody>
      </p:sp>
      <p:sp>
        <p:nvSpPr>
          <p:cNvPr id="23" name="AutoShape 28"/>
          <p:cNvSpPr>
            <a:spLocks noChangeArrowheads="1"/>
          </p:cNvSpPr>
          <p:nvPr/>
        </p:nvSpPr>
        <p:spPr bwMode="auto">
          <a:xfrm>
            <a:off x="7079728" y="3666907"/>
            <a:ext cx="1117600" cy="812800"/>
          </a:xfrm>
          <a:prstGeom prst="roundRect">
            <a:avLst>
              <a:gd name="adj" fmla="val 12495"/>
            </a:avLst>
          </a:prstGeom>
          <a:solidFill>
            <a:schemeClr val="accent4">
              <a:lumMod val="60000"/>
              <a:lumOff val="40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25400">
                <a:solidFill>
                  <a:srgbClr val="990099"/>
                </a:solidFill>
                <a:round/>
                <a:headEnd/>
                <a:tailEnd/>
              </a14:hiddenLine>
            </a:ext>
          </a:extLst>
        </p:spPr>
        <p:txBody>
          <a:bodyPr wrap="none" anchor="ctr"/>
          <a:lstStyle/>
          <a:p>
            <a:endParaRPr lang="de-DE"/>
          </a:p>
        </p:txBody>
      </p:sp>
      <p:sp>
        <p:nvSpPr>
          <p:cNvPr id="24" name="Rectangle 29"/>
          <p:cNvSpPr>
            <a:spLocks noChangeArrowheads="1"/>
          </p:cNvSpPr>
          <p:nvPr/>
        </p:nvSpPr>
        <p:spPr bwMode="auto">
          <a:xfrm>
            <a:off x="7244828" y="3890746"/>
            <a:ext cx="679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GB" altLang="de-DE">
                <a:latin typeface="Arial" charset="0"/>
              </a:rPr>
              <a:t>Liver</a:t>
            </a:r>
          </a:p>
        </p:txBody>
      </p:sp>
      <p:sp>
        <p:nvSpPr>
          <p:cNvPr id="25" name="AutoShape 30"/>
          <p:cNvSpPr>
            <a:spLocks noChangeArrowheads="1"/>
          </p:cNvSpPr>
          <p:nvPr/>
        </p:nvSpPr>
        <p:spPr bwMode="auto">
          <a:xfrm rot="16200000" flipH="1">
            <a:off x="6330428" y="3235107"/>
            <a:ext cx="1066800" cy="1219200"/>
          </a:xfrm>
          <a:custGeom>
            <a:avLst/>
            <a:gdLst>
              <a:gd name="T0" fmla="*/ 9250 w 21600"/>
              <a:gd name="T1" fmla="*/ 0 h 21600"/>
              <a:gd name="T2" fmla="*/ 3055 w 21600"/>
              <a:gd name="T3" fmla="*/ 21600 h 21600"/>
              <a:gd name="T4" fmla="*/ 9725 w 21600"/>
              <a:gd name="T5" fmla="*/ 8310 h 21600"/>
              <a:gd name="T6" fmla="*/ 15662 w 21600"/>
              <a:gd name="T7" fmla="*/ 14285 h 21600"/>
              <a:gd name="T8" fmla="*/ 21600 w 21600"/>
              <a:gd name="T9" fmla="*/ 8310 h 21600"/>
              <a:gd name="T10" fmla="*/ 17694720 60000 65536"/>
              <a:gd name="T11" fmla="*/ 5898240 60000 65536"/>
              <a:gd name="T12" fmla="*/ 5898240 60000 65536"/>
              <a:gd name="T13" fmla="*/ 5898240 60000 65536"/>
              <a:gd name="T14" fmla="*/ 0 60000 65536"/>
              <a:gd name="T15" fmla="*/ 0 w 21600"/>
              <a:gd name="T16" fmla="*/ 8310 h 21600"/>
              <a:gd name="T17" fmla="*/ 611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close/>
              </a:path>
            </a:pathLst>
          </a:custGeom>
          <a:solidFill>
            <a:schemeClr val="hlink"/>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nchor="ctr"/>
          <a:lstStyle/>
          <a:p>
            <a:endParaRPr lang="de-DE"/>
          </a:p>
        </p:txBody>
      </p:sp>
      <p:sp>
        <p:nvSpPr>
          <p:cNvPr id="26" name="Rectangle 31"/>
          <p:cNvSpPr>
            <a:spLocks noChangeArrowheads="1"/>
          </p:cNvSpPr>
          <p:nvPr/>
        </p:nvSpPr>
        <p:spPr bwMode="auto">
          <a:xfrm>
            <a:off x="6399707" y="2777907"/>
            <a:ext cx="1234633" cy="33855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spAutoFit/>
          </a:bodyPr>
          <a:lstStyle/>
          <a:p>
            <a:pPr algn="ctr" eaLnBrk="0" hangingPunct="0"/>
            <a:r>
              <a:rPr lang="en-GB" altLang="de-DE" sz="1600" b="1" dirty="0">
                <a:latin typeface="Helvetica" pitchFamily="34" charset="0"/>
              </a:rPr>
              <a:t>Portal vein</a:t>
            </a:r>
          </a:p>
        </p:txBody>
      </p:sp>
      <p:pic>
        <p:nvPicPr>
          <p:cNvPr id="27" name="Picture 5" descr="http://www.clker.com/cliparts/2/e/d/d/1258127187577452492ernes_Medicina_-_Drug.sv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2532" y="1480552"/>
            <a:ext cx="1457465" cy="740878"/>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Gerade Verbindung 3"/>
          <p:cNvCxnSpPr/>
          <p:nvPr/>
        </p:nvCxnSpPr>
        <p:spPr bwMode="auto">
          <a:xfrm flipH="1">
            <a:off x="4503899" y="3248478"/>
            <a:ext cx="1207033" cy="687019"/>
          </a:xfrm>
          <a:prstGeom prst="line">
            <a:avLst/>
          </a:prstGeom>
          <a:solidFill>
            <a:schemeClr val="bg1"/>
          </a:solidFill>
          <a:ln w="19050" cap="flat" cmpd="sng" algn="ctr">
            <a:solidFill>
              <a:schemeClr val="tx2"/>
            </a:solidFill>
            <a:prstDash val="solid"/>
            <a:round/>
            <a:headEnd type="none" w="med" len="med"/>
            <a:tailEnd type="none" w="med" len="med"/>
          </a:ln>
          <a:effectLst/>
        </p:spPr>
      </p:cxnSp>
      <p:cxnSp>
        <p:nvCxnSpPr>
          <p:cNvPr id="29" name="Gerade Verbindung 91"/>
          <p:cNvCxnSpPr/>
          <p:nvPr/>
        </p:nvCxnSpPr>
        <p:spPr bwMode="auto">
          <a:xfrm flipH="1" flipV="1">
            <a:off x="4503898" y="4177678"/>
            <a:ext cx="1207034" cy="952500"/>
          </a:xfrm>
          <a:prstGeom prst="line">
            <a:avLst/>
          </a:prstGeom>
          <a:solidFill>
            <a:schemeClr val="bg1"/>
          </a:solidFill>
          <a:ln w="19050" cap="flat" cmpd="sng" algn="ctr">
            <a:solidFill>
              <a:schemeClr val="tx2"/>
            </a:solidFill>
            <a:prstDash val="solid"/>
            <a:round/>
            <a:headEnd type="none" w="med" len="med"/>
            <a:tailEnd type="none" w="med" len="med"/>
          </a:ln>
          <a:effectLst/>
        </p:spPr>
      </p:cxnSp>
      <p:pic>
        <p:nvPicPr>
          <p:cNvPr id="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53985" y="1208486"/>
            <a:ext cx="1299119" cy="173769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AutoShape 9"/>
          <p:cNvSpPr>
            <a:spLocks noChangeArrowheads="1"/>
          </p:cNvSpPr>
          <p:nvPr/>
        </p:nvSpPr>
        <p:spPr bwMode="auto">
          <a:xfrm rot="10800000">
            <a:off x="9200083" y="3022699"/>
            <a:ext cx="304800" cy="762000"/>
          </a:xfrm>
          <a:prstGeom prst="downArrow">
            <a:avLst>
              <a:gd name="adj1" fmla="val 50000"/>
              <a:gd name="adj2" fmla="val 62500"/>
            </a:avLst>
          </a:prstGeom>
          <a:solidFill>
            <a:schemeClr val="hlink"/>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nchor="ctr"/>
          <a:lstStyle/>
          <a:p>
            <a:endParaRPr lang="de-DE"/>
          </a:p>
        </p:txBody>
      </p:sp>
      <p:sp>
        <p:nvSpPr>
          <p:cNvPr id="32" name="Rectangle 6"/>
          <p:cNvSpPr>
            <a:spLocks noChangeArrowheads="1"/>
          </p:cNvSpPr>
          <p:nvPr/>
        </p:nvSpPr>
        <p:spPr bwMode="auto">
          <a:xfrm>
            <a:off x="7658483" y="1720109"/>
            <a:ext cx="724557" cy="369974"/>
          </a:xfrm>
          <a:prstGeom prst="rect">
            <a:avLst/>
          </a:prstGeom>
          <a:solidFill>
            <a:schemeClr val="accent1">
              <a:lumMod val="40000"/>
              <a:lumOff val="60000"/>
            </a:schemeClr>
          </a:solidFill>
          <a:ln>
            <a:noFill/>
          </a:ln>
          <a:effectLst/>
        </p:spPr>
        <p:txBody>
          <a:bodyPr wrap="none" lIns="92075" tIns="46038" rIns="92075" bIns="46038">
            <a:spAutoFit/>
          </a:bodyPr>
          <a:lstStyle/>
          <a:p>
            <a:pPr eaLnBrk="0" hangingPunct="0"/>
            <a:r>
              <a:rPr lang="en-GB" altLang="de-DE" dirty="0" smtClean="0">
                <a:latin typeface="Arial" charset="0"/>
              </a:rPr>
              <a:t>Brain</a:t>
            </a:r>
            <a:endParaRPr lang="en-GB" altLang="de-DE" dirty="0">
              <a:latin typeface="Arial" charset="0"/>
            </a:endParaRPr>
          </a:p>
        </p:txBody>
      </p:sp>
      <p:sp>
        <p:nvSpPr>
          <p:cNvPr id="33" name="Line 4"/>
          <p:cNvSpPr>
            <a:spLocks noChangeShapeType="1"/>
          </p:cNvSpPr>
          <p:nvPr/>
        </p:nvSpPr>
        <p:spPr bwMode="auto">
          <a:xfrm flipH="1">
            <a:off x="4503898" y="1533211"/>
            <a:ext cx="603516" cy="455025"/>
          </a:xfrm>
          <a:prstGeom prst="line">
            <a:avLst/>
          </a:prstGeom>
          <a:noFill/>
          <a:ln w="25400">
            <a:solidFill>
              <a:srgbClr val="C0000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4" name="Rectangle 6"/>
          <p:cNvSpPr>
            <a:spLocks noChangeArrowheads="1"/>
          </p:cNvSpPr>
          <p:nvPr/>
        </p:nvSpPr>
        <p:spPr bwMode="auto">
          <a:xfrm>
            <a:off x="5155985" y="1297195"/>
            <a:ext cx="827406"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GB" altLang="de-DE" dirty="0" smtClean="0">
                <a:latin typeface="Arial" charset="0"/>
              </a:rPr>
              <a:t>Target</a:t>
            </a:r>
            <a:endParaRPr lang="en-GB" altLang="de-DE" dirty="0">
              <a:latin typeface="Arial" charset="0"/>
            </a:endParaRPr>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37" name="Slide Number Placeholder 36"/>
          <p:cNvSpPr>
            <a:spLocks noGrp="1"/>
          </p:cNvSpPr>
          <p:nvPr>
            <p:ph type="sldNum" sz="quarter" idx="12"/>
          </p:nvPr>
        </p:nvSpPr>
        <p:spPr/>
        <p:txBody>
          <a:bodyPr/>
          <a:lstStyle/>
          <a:p>
            <a:fld id="{A29F4B3C-5FC6-204B-ABA6-62178D919B52}" type="slidenum">
              <a:rPr lang="en-US" smtClean="0"/>
              <a:t>5</a:t>
            </a:fld>
            <a:endParaRPr lang="en-US"/>
          </a:p>
        </p:txBody>
      </p:sp>
    </p:spTree>
    <p:extLst>
      <p:ext uri="{BB962C8B-B14F-4D97-AF65-F5344CB8AC3E}">
        <p14:creationId xmlns:p14="http://schemas.microsoft.com/office/powerpoint/2010/main" val="85023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21" grpId="0" animBg="1"/>
      <p:bldP spid="22" grpId="0"/>
      <p:bldP spid="23" grpId="0" animBg="1"/>
      <p:bldP spid="24" grpId="0"/>
      <p:bldP spid="25" grpId="0" animBg="1"/>
      <p:bldP spid="26" grpId="0"/>
      <p:bldP spid="31" grpId="0" animBg="1"/>
      <p:bldP spid="3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ure_12_33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380" y="1723431"/>
            <a:ext cx="8531225" cy="393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TextBox 4"/>
          <p:cNvSpPr txBox="1"/>
          <p:nvPr/>
        </p:nvSpPr>
        <p:spPr>
          <a:xfrm>
            <a:off x="1101970" y="586153"/>
            <a:ext cx="9812215" cy="646331"/>
          </a:xfrm>
          <a:prstGeom prst="rect">
            <a:avLst/>
          </a:prstGeom>
          <a:noFill/>
        </p:spPr>
        <p:txBody>
          <a:bodyPr wrap="square" rtlCol="0">
            <a:spAutoFit/>
          </a:bodyPr>
          <a:lstStyle/>
          <a:p>
            <a:r>
              <a:rPr lang="en-US" dirty="0" smtClean="0"/>
              <a:t>Binding of a ligand reduces the number of conformations a ligand can adopt which results in an entropic penalty. However, quantification of this penalty would require extensive computations.</a:t>
            </a: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8" name="Slide Number Placeholder 7"/>
          <p:cNvSpPr>
            <a:spLocks noGrp="1"/>
          </p:cNvSpPr>
          <p:nvPr>
            <p:ph type="sldNum" sz="quarter" idx="12"/>
          </p:nvPr>
        </p:nvSpPr>
        <p:spPr/>
        <p:txBody>
          <a:bodyPr/>
          <a:lstStyle/>
          <a:p>
            <a:fld id="{A29F4B3C-5FC6-204B-ABA6-62178D919B52}" type="slidenum">
              <a:rPr lang="en-US" smtClean="0"/>
              <a:t>50</a:t>
            </a:fld>
            <a:endParaRPr lang="en-US"/>
          </a:p>
        </p:txBody>
      </p:sp>
    </p:spTree>
    <p:extLst>
      <p:ext uri="{BB962C8B-B14F-4D97-AF65-F5344CB8AC3E}">
        <p14:creationId xmlns:p14="http://schemas.microsoft.com/office/powerpoint/2010/main" val="12800568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ure_12_35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9071" y="1453662"/>
            <a:ext cx="4814006" cy="4997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TextBox 4"/>
          <p:cNvSpPr txBox="1"/>
          <p:nvPr/>
        </p:nvSpPr>
        <p:spPr>
          <a:xfrm>
            <a:off x="844062" y="492368"/>
            <a:ext cx="9812215" cy="646331"/>
          </a:xfrm>
          <a:prstGeom prst="rect">
            <a:avLst/>
          </a:prstGeom>
          <a:noFill/>
        </p:spPr>
        <p:txBody>
          <a:bodyPr wrap="square" rtlCol="0">
            <a:spAutoFit/>
          </a:bodyPr>
          <a:lstStyle/>
          <a:p>
            <a:r>
              <a:rPr lang="en-US" dirty="0" smtClean="0"/>
              <a:t>Another substantial entropic contribution comes from the release of water molecules from the binding site. Quantification of this contribution is not possible in fast computations.</a:t>
            </a: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8" name="Slide Number Placeholder 7"/>
          <p:cNvSpPr>
            <a:spLocks noGrp="1"/>
          </p:cNvSpPr>
          <p:nvPr>
            <p:ph type="sldNum" sz="quarter" idx="12"/>
          </p:nvPr>
        </p:nvSpPr>
        <p:spPr/>
        <p:txBody>
          <a:bodyPr/>
          <a:lstStyle/>
          <a:p>
            <a:fld id="{A29F4B3C-5FC6-204B-ABA6-62178D919B52}" type="slidenum">
              <a:rPr lang="en-US" smtClean="0"/>
              <a:t>51</a:t>
            </a:fld>
            <a:endParaRPr lang="en-US"/>
          </a:p>
        </p:txBody>
      </p:sp>
    </p:spTree>
    <p:extLst>
      <p:ext uri="{BB962C8B-B14F-4D97-AF65-F5344CB8AC3E}">
        <p14:creationId xmlns:p14="http://schemas.microsoft.com/office/powerpoint/2010/main" val="8143776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2568" y="2734483"/>
            <a:ext cx="5005861" cy="202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896707" y="2457484"/>
                <a:ext cx="1695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𝐺</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𝐻</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𝑇</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𝑆</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896707" y="2457484"/>
                <a:ext cx="1695144" cy="276999"/>
              </a:xfrm>
              <a:prstGeom prst="rect">
                <a:avLst/>
              </a:prstGeom>
              <a:blipFill rotWithShape="0">
                <a:blip r:embed="rId3"/>
                <a:stretch>
                  <a:fillRect l="-2518" t="-143478" r="-2878" b="-176087"/>
                </a:stretch>
              </a:blipFill>
            </p:spPr>
            <p:txBody>
              <a:bodyPr/>
              <a:lstStyle/>
              <a:p>
                <a:r>
                  <a:rPr lang="en-US">
                    <a:noFill/>
                  </a:rPr>
                  <a:t> </a:t>
                </a:r>
              </a:p>
            </p:txBody>
          </p:sp>
        </mc:Fallback>
      </mc:AlternateContent>
      <p:sp>
        <p:nvSpPr>
          <p:cNvPr id="7" name="TextBox 6"/>
          <p:cNvSpPr txBox="1"/>
          <p:nvPr/>
        </p:nvSpPr>
        <p:spPr>
          <a:xfrm>
            <a:off x="841787" y="316523"/>
            <a:ext cx="2379947" cy="461665"/>
          </a:xfrm>
          <a:prstGeom prst="rect">
            <a:avLst/>
          </a:prstGeom>
          <a:noFill/>
        </p:spPr>
        <p:txBody>
          <a:bodyPr wrap="none" rtlCol="0">
            <a:spAutoFit/>
          </a:bodyPr>
          <a:lstStyle/>
          <a:p>
            <a:r>
              <a:rPr lang="en-US" sz="2400" dirty="0" smtClean="0"/>
              <a:t>Scoring Functions</a:t>
            </a:r>
            <a:endParaRPr lang="en-US" sz="2400" dirty="0"/>
          </a:p>
        </p:txBody>
      </p:sp>
      <p:sp>
        <p:nvSpPr>
          <p:cNvPr id="8" name="TextBox 7"/>
          <p:cNvSpPr txBox="1"/>
          <p:nvPr/>
        </p:nvSpPr>
        <p:spPr>
          <a:xfrm>
            <a:off x="761999" y="1156171"/>
            <a:ext cx="10281139" cy="923330"/>
          </a:xfrm>
          <a:prstGeom prst="rect">
            <a:avLst/>
          </a:prstGeom>
          <a:noFill/>
        </p:spPr>
        <p:txBody>
          <a:bodyPr wrap="square" rtlCol="0">
            <a:spAutoFit/>
          </a:bodyPr>
          <a:lstStyle/>
          <a:p>
            <a:r>
              <a:rPr lang="en-US" dirty="0" smtClean="0"/>
              <a:t>Computation of binding free energies would require to compute ensemble averages over all accessible conformations of the protein, the ligand and the resulting complex in solution which is not possible to achieve. Especially not if large compound libraries should be screened.</a:t>
            </a:r>
            <a:endParaRPr lang="en-US" dirty="0"/>
          </a:p>
        </p:txBody>
      </p:sp>
      <p:sp>
        <p:nvSpPr>
          <p:cNvPr id="9" name="TextBox 8"/>
          <p:cNvSpPr txBox="1"/>
          <p:nvPr/>
        </p:nvSpPr>
        <p:spPr>
          <a:xfrm>
            <a:off x="654217" y="3746697"/>
            <a:ext cx="4169721" cy="1754326"/>
          </a:xfrm>
          <a:prstGeom prst="rect">
            <a:avLst/>
          </a:prstGeom>
          <a:noFill/>
        </p:spPr>
        <p:txBody>
          <a:bodyPr wrap="square" rtlCol="0">
            <a:spAutoFit/>
          </a:bodyPr>
          <a:lstStyle/>
          <a:p>
            <a:r>
              <a:rPr lang="en-US" dirty="0" smtClean="0"/>
              <a:t>To allow rapid computation of an estimate of ΔG scoring functions have been developed which use empirical parameters and terms to account for </a:t>
            </a:r>
            <a:r>
              <a:rPr lang="en-US" dirty="0" err="1" smtClean="0"/>
              <a:t>desolvation</a:t>
            </a:r>
            <a:r>
              <a:rPr lang="en-US" dirty="0" smtClean="0"/>
              <a:t> and entropic contributions to binding.</a:t>
            </a:r>
            <a:endParaRPr lang="en-US" dirty="0"/>
          </a:p>
        </p:txBody>
      </p:sp>
      <p:sp>
        <p:nvSpPr>
          <p:cNvPr id="10" name="Oval 9"/>
          <p:cNvSpPr/>
          <p:nvPr/>
        </p:nvSpPr>
        <p:spPr>
          <a:xfrm>
            <a:off x="6787662" y="4110770"/>
            <a:ext cx="3985846" cy="64814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10" idx="2"/>
          </p:cNvCxnSpPr>
          <p:nvPr/>
        </p:nvCxnSpPr>
        <p:spPr>
          <a:xfrm flipH="1" flipV="1">
            <a:off x="2739078" y="2734483"/>
            <a:ext cx="4048584" cy="170035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13" name="Slide Number Placeholder 12"/>
          <p:cNvSpPr>
            <a:spLocks noGrp="1"/>
          </p:cNvSpPr>
          <p:nvPr>
            <p:ph type="sldNum" sz="quarter" idx="12"/>
          </p:nvPr>
        </p:nvSpPr>
        <p:spPr/>
        <p:txBody>
          <a:bodyPr/>
          <a:lstStyle/>
          <a:p>
            <a:fld id="{A29F4B3C-5FC6-204B-ABA6-62178D919B52}" type="slidenum">
              <a:rPr lang="en-US" smtClean="0"/>
              <a:t>52</a:t>
            </a:fld>
            <a:endParaRPr lang="en-US"/>
          </a:p>
        </p:txBody>
      </p:sp>
    </p:spTree>
    <p:extLst>
      <p:ext uri="{BB962C8B-B14F-4D97-AF65-F5344CB8AC3E}">
        <p14:creationId xmlns:p14="http://schemas.microsoft.com/office/powerpoint/2010/main" val="5420002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045601" y="1530350"/>
            <a:ext cx="2450123" cy="67993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Generate </a:t>
            </a:r>
            <a:r>
              <a:rPr lang="en-US" smtClean="0">
                <a:solidFill>
                  <a:schemeClr val="tx1"/>
                </a:solidFill>
              </a:rPr>
              <a:t>many poses</a:t>
            </a:r>
            <a:endParaRPr lang="en-US" dirty="0">
              <a:solidFill>
                <a:schemeClr val="tx1"/>
              </a:solidFill>
            </a:endParaRPr>
          </a:p>
        </p:txBody>
      </p:sp>
      <p:sp>
        <p:nvSpPr>
          <p:cNvPr id="4" name="Rounded Rectangle 3"/>
          <p:cNvSpPr/>
          <p:nvPr/>
        </p:nvSpPr>
        <p:spPr>
          <a:xfrm>
            <a:off x="5045602" y="2919045"/>
            <a:ext cx="2450123" cy="67993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Score poses</a:t>
            </a:r>
            <a:endParaRPr lang="en-US" dirty="0">
              <a:solidFill>
                <a:schemeClr val="tx1"/>
              </a:solidFill>
            </a:endParaRPr>
          </a:p>
        </p:txBody>
      </p:sp>
      <p:sp>
        <p:nvSpPr>
          <p:cNvPr id="5" name="Rounded Rectangle 4"/>
          <p:cNvSpPr/>
          <p:nvPr/>
        </p:nvSpPr>
        <p:spPr>
          <a:xfrm>
            <a:off x="5045601" y="4307740"/>
            <a:ext cx="2450123" cy="67993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Generate variations of the best scoring poses</a:t>
            </a:r>
            <a:endParaRPr lang="en-US" dirty="0">
              <a:solidFill>
                <a:schemeClr val="tx1"/>
              </a:solidFill>
            </a:endParaRPr>
          </a:p>
        </p:txBody>
      </p:sp>
      <p:sp>
        <p:nvSpPr>
          <p:cNvPr id="6" name="TextBox 5"/>
          <p:cNvSpPr txBox="1"/>
          <p:nvPr/>
        </p:nvSpPr>
        <p:spPr>
          <a:xfrm>
            <a:off x="855784" y="480646"/>
            <a:ext cx="1754263" cy="461665"/>
          </a:xfrm>
          <a:prstGeom prst="rect">
            <a:avLst/>
          </a:prstGeom>
          <a:noFill/>
        </p:spPr>
        <p:txBody>
          <a:bodyPr wrap="none" rtlCol="0">
            <a:spAutoFit/>
          </a:bodyPr>
          <a:lstStyle/>
          <a:p>
            <a:r>
              <a:rPr lang="en-US" sz="2400" dirty="0" smtClean="0"/>
              <a:t>Pose Finding</a:t>
            </a:r>
            <a:endParaRPr lang="en-US" sz="2400" dirty="0"/>
          </a:p>
        </p:txBody>
      </p:sp>
      <p:pic>
        <p:nvPicPr>
          <p:cNvPr id="7" name="Picture 9" descr="1w2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530350"/>
            <a:ext cx="4000500" cy="418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1w2g"/>
          <p:cNvPicPr>
            <a:picLocks noChangeAspect="1" noChangeArrowheads="1"/>
          </p:cNvPicPr>
          <p:nvPr/>
        </p:nvPicPr>
        <p:blipFill>
          <a:blip r:embed="rId3">
            <a:extLst>
              <a:ext uri="{28A0092B-C50C-407E-A947-70E740481C1C}">
                <a14:useLocalDpi xmlns:a14="http://schemas.microsoft.com/office/drawing/2010/main" val="0"/>
              </a:ext>
            </a:extLst>
          </a:blip>
          <a:srcRect l="21407" t="1518" r="14026" b="3542"/>
          <a:stretch>
            <a:fillRect/>
          </a:stretch>
        </p:blipFill>
        <p:spPr bwMode="auto">
          <a:xfrm>
            <a:off x="7583732" y="1110029"/>
            <a:ext cx="4429125"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Down Arrow 8"/>
          <p:cNvSpPr/>
          <p:nvPr/>
        </p:nvSpPr>
        <p:spPr>
          <a:xfrm>
            <a:off x="5971726" y="2210289"/>
            <a:ext cx="445477" cy="708756"/>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5971725" y="3598984"/>
            <a:ext cx="445477" cy="708756"/>
          </a:xfrm>
          <a:prstGeom prst="down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ircular Arrow 10"/>
          <p:cNvSpPr/>
          <p:nvPr/>
        </p:nvSpPr>
        <p:spPr>
          <a:xfrm rot="16200000">
            <a:off x="4313482" y="3265771"/>
            <a:ext cx="1110516" cy="1375181"/>
          </a:xfrm>
          <a:prstGeom prst="circularArrow">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12" name="Footer Placeholder 11"/>
          <p:cNvSpPr>
            <a:spLocks noGrp="1"/>
          </p:cNvSpPr>
          <p:nvPr>
            <p:ph type="ftr" sz="quarter" idx="11"/>
          </p:nvPr>
        </p:nvSpPr>
        <p:spPr/>
        <p:txBody>
          <a:bodyPr/>
          <a:lstStyle/>
          <a:p>
            <a:r>
              <a:rPr lang="en-US" smtClean="0"/>
              <a:t>Principles of Drug Discovery - University of Ulm 2017</a:t>
            </a:r>
            <a:endParaRPr lang="en-US"/>
          </a:p>
        </p:txBody>
      </p:sp>
      <p:sp>
        <p:nvSpPr>
          <p:cNvPr id="15" name="Slide Number Placeholder 14"/>
          <p:cNvSpPr>
            <a:spLocks noGrp="1"/>
          </p:cNvSpPr>
          <p:nvPr>
            <p:ph type="sldNum" sz="quarter" idx="12"/>
          </p:nvPr>
        </p:nvSpPr>
        <p:spPr/>
        <p:txBody>
          <a:bodyPr/>
          <a:lstStyle/>
          <a:p>
            <a:fld id="{A29F4B3C-5FC6-204B-ABA6-62178D919B52}" type="slidenum">
              <a:rPr lang="en-US" smtClean="0"/>
              <a:t>53</a:t>
            </a:fld>
            <a:endParaRPr lang="en-US"/>
          </a:p>
        </p:txBody>
      </p:sp>
    </p:spTree>
    <p:extLst>
      <p:ext uri="{BB962C8B-B14F-4D97-AF65-F5344CB8AC3E}">
        <p14:creationId xmlns:p14="http://schemas.microsoft.com/office/powerpoint/2010/main" val="20321375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122" y="236416"/>
            <a:ext cx="6830210" cy="478114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55" y="559804"/>
            <a:ext cx="2377440" cy="5943600"/>
          </a:xfrm>
          <a:prstGeom prst="rect">
            <a:avLst/>
          </a:prstGeom>
        </p:spPr>
      </p:pic>
      <p:sp>
        <p:nvSpPr>
          <p:cNvPr id="4" name="TextBox 3"/>
          <p:cNvSpPr txBox="1"/>
          <p:nvPr/>
        </p:nvSpPr>
        <p:spPr>
          <a:xfrm>
            <a:off x="1043354" y="233383"/>
            <a:ext cx="3735318" cy="461665"/>
          </a:xfrm>
          <a:prstGeom prst="rect">
            <a:avLst/>
          </a:prstGeom>
          <a:noFill/>
        </p:spPr>
        <p:txBody>
          <a:bodyPr wrap="none" rtlCol="0">
            <a:spAutoFit/>
          </a:bodyPr>
          <a:lstStyle/>
          <a:p>
            <a:r>
              <a:rPr lang="en-US" sz="2400" dirty="0" smtClean="0"/>
              <a:t>Docking Results: Enrichment</a:t>
            </a:r>
            <a:endParaRPr lang="en-US" sz="2400" dirty="0"/>
          </a:p>
        </p:txBody>
      </p:sp>
      <p:sp>
        <p:nvSpPr>
          <p:cNvPr id="5" name="TextBox 4"/>
          <p:cNvSpPr txBox="1"/>
          <p:nvPr/>
        </p:nvSpPr>
        <p:spPr>
          <a:xfrm rot="16200000">
            <a:off x="247784" y="3153508"/>
            <a:ext cx="1591141" cy="369332"/>
          </a:xfrm>
          <a:prstGeom prst="rect">
            <a:avLst/>
          </a:prstGeom>
          <a:noFill/>
        </p:spPr>
        <p:txBody>
          <a:bodyPr wrap="none" rtlCol="0">
            <a:spAutoFit/>
          </a:bodyPr>
          <a:lstStyle/>
          <a:p>
            <a:r>
              <a:rPr lang="en-US" smtClean="0"/>
              <a:t>Compound List</a:t>
            </a:r>
            <a:endParaRPr lang="en-US"/>
          </a:p>
        </p:txBody>
      </p:sp>
      <p:sp>
        <p:nvSpPr>
          <p:cNvPr id="6" name="TextBox 5"/>
          <p:cNvSpPr txBox="1"/>
          <p:nvPr/>
        </p:nvSpPr>
        <p:spPr>
          <a:xfrm>
            <a:off x="3719315" y="1453661"/>
            <a:ext cx="1780809" cy="369332"/>
          </a:xfrm>
          <a:prstGeom prst="rect">
            <a:avLst/>
          </a:prstGeom>
          <a:noFill/>
        </p:spPr>
        <p:txBody>
          <a:bodyPr wrap="none" rtlCol="0">
            <a:spAutoFit/>
          </a:bodyPr>
          <a:lstStyle/>
          <a:p>
            <a:r>
              <a:rPr lang="en-US" dirty="0" smtClean="0">
                <a:solidFill>
                  <a:srgbClr val="FF0000"/>
                </a:solidFill>
              </a:rPr>
              <a:t>Active Molecules</a:t>
            </a:r>
            <a:endParaRPr lang="en-US" dirty="0">
              <a:solidFill>
                <a:srgbClr val="FF0000"/>
              </a:solidFill>
            </a:endParaRPr>
          </a:p>
        </p:txBody>
      </p:sp>
      <p:cxnSp>
        <p:nvCxnSpPr>
          <p:cNvPr id="8" name="Straight Arrow Connector 7"/>
          <p:cNvCxnSpPr>
            <a:stCxn id="6" idx="1"/>
          </p:cNvCxnSpPr>
          <p:nvPr/>
        </p:nvCxnSpPr>
        <p:spPr>
          <a:xfrm flipH="1">
            <a:off x="3259016" y="1638327"/>
            <a:ext cx="460299"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1"/>
          </p:cNvCxnSpPr>
          <p:nvPr/>
        </p:nvCxnSpPr>
        <p:spPr>
          <a:xfrm flipH="1">
            <a:off x="3235569" y="1638327"/>
            <a:ext cx="483746" cy="694565"/>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1"/>
          </p:cNvCxnSpPr>
          <p:nvPr/>
        </p:nvCxnSpPr>
        <p:spPr>
          <a:xfrm flipH="1">
            <a:off x="3259016" y="1638327"/>
            <a:ext cx="460299" cy="2804719"/>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964950" y="5017563"/>
            <a:ext cx="6996127" cy="1477328"/>
          </a:xfrm>
          <a:prstGeom prst="rect">
            <a:avLst/>
          </a:prstGeom>
          <a:noFill/>
        </p:spPr>
        <p:txBody>
          <a:bodyPr wrap="square" rtlCol="0">
            <a:spAutoFit/>
          </a:bodyPr>
          <a:lstStyle/>
          <a:p>
            <a:pPr marL="285750" indent="-285750">
              <a:buFont typeface="Arial" charset="0"/>
              <a:buChar char="•"/>
            </a:pPr>
            <a:r>
              <a:rPr lang="en-US" dirty="0" smtClean="0"/>
              <a:t>If a library of compounds is screened the appearance of hits is random</a:t>
            </a:r>
          </a:p>
          <a:p>
            <a:pPr marL="285750" indent="-285750">
              <a:buFont typeface="Arial" charset="0"/>
              <a:buChar char="•"/>
            </a:pPr>
            <a:r>
              <a:rPr lang="en-US" dirty="0" smtClean="0"/>
              <a:t>Hence, screening of only 10% of the library would mean that only 10% of the hits are found.</a:t>
            </a:r>
          </a:p>
          <a:p>
            <a:pPr marL="285750" indent="-285750">
              <a:buFont typeface="Arial" charset="0"/>
              <a:buChar char="•"/>
            </a:pP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7" name="Footer Placeholder 6"/>
          <p:cNvSpPr>
            <a:spLocks noGrp="1"/>
          </p:cNvSpPr>
          <p:nvPr>
            <p:ph type="ftr" sz="quarter" idx="11"/>
          </p:nvPr>
        </p:nvSpPr>
        <p:spPr/>
        <p:txBody>
          <a:bodyPr/>
          <a:lstStyle/>
          <a:p>
            <a:r>
              <a:rPr lang="en-US" smtClean="0"/>
              <a:t>Principles of Drug Discovery - University of Ulm 2017</a:t>
            </a:r>
            <a:endParaRPr lang="en-US"/>
          </a:p>
        </p:txBody>
      </p:sp>
      <p:sp>
        <p:nvSpPr>
          <p:cNvPr id="15" name="Slide Number Placeholder 14"/>
          <p:cNvSpPr>
            <a:spLocks noGrp="1"/>
          </p:cNvSpPr>
          <p:nvPr>
            <p:ph type="sldNum" sz="quarter" idx="12"/>
          </p:nvPr>
        </p:nvSpPr>
        <p:spPr/>
        <p:txBody>
          <a:bodyPr/>
          <a:lstStyle/>
          <a:p>
            <a:fld id="{A29F4B3C-5FC6-204B-ABA6-62178D919B52}" type="slidenum">
              <a:rPr lang="en-US" smtClean="0"/>
              <a:t>54</a:t>
            </a:fld>
            <a:endParaRPr lang="en-US"/>
          </a:p>
        </p:txBody>
      </p:sp>
    </p:spTree>
    <p:extLst>
      <p:ext uri="{BB962C8B-B14F-4D97-AF65-F5344CB8AC3E}">
        <p14:creationId xmlns:p14="http://schemas.microsoft.com/office/powerpoint/2010/main" val="12610125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2041" y="0"/>
            <a:ext cx="6958482" cy="4870938"/>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691" y="456122"/>
            <a:ext cx="2560751" cy="6401878"/>
          </a:xfrm>
          <a:prstGeom prst="rect">
            <a:avLst/>
          </a:prstGeom>
        </p:spPr>
      </p:pic>
      <p:sp>
        <p:nvSpPr>
          <p:cNvPr id="4" name="TextBox 3"/>
          <p:cNvSpPr txBox="1"/>
          <p:nvPr/>
        </p:nvSpPr>
        <p:spPr>
          <a:xfrm>
            <a:off x="1043354" y="233383"/>
            <a:ext cx="3735318" cy="461665"/>
          </a:xfrm>
          <a:prstGeom prst="rect">
            <a:avLst/>
          </a:prstGeom>
          <a:noFill/>
        </p:spPr>
        <p:txBody>
          <a:bodyPr wrap="none" rtlCol="0">
            <a:spAutoFit/>
          </a:bodyPr>
          <a:lstStyle/>
          <a:p>
            <a:r>
              <a:rPr lang="en-US" sz="2400" dirty="0" smtClean="0"/>
              <a:t>Docking Results: Enrichment</a:t>
            </a:r>
            <a:endParaRPr lang="en-US" sz="2400" dirty="0"/>
          </a:p>
        </p:txBody>
      </p:sp>
      <p:sp>
        <p:nvSpPr>
          <p:cNvPr id="5" name="TextBox 4"/>
          <p:cNvSpPr txBox="1"/>
          <p:nvPr/>
        </p:nvSpPr>
        <p:spPr>
          <a:xfrm rot="16200000">
            <a:off x="247784" y="3153508"/>
            <a:ext cx="1591141" cy="369332"/>
          </a:xfrm>
          <a:prstGeom prst="rect">
            <a:avLst/>
          </a:prstGeom>
          <a:noFill/>
        </p:spPr>
        <p:txBody>
          <a:bodyPr wrap="none" rtlCol="0">
            <a:spAutoFit/>
          </a:bodyPr>
          <a:lstStyle/>
          <a:p>
            <a:r>
              <a:rPr lang="en-US" smtClean="0"/>
              <a:t>Compound List</a:t>
            </a:r>
            <a:endParaRPr lang="en-US"/>
          </a:p>
        </p:txBody>
      </p:sp>
      <p:sp>
        <p:nvSpPr>
          <p:cNvPr id="6" name="TextBox 5"/>
          <p:cNvSpPr txBox="1"/>
          <p:nvPr/>
        </p:nvSpPr>
        <p:spPr>
          <a:xfrm>
            <a:off x="3719315" y="1453661"/>
            <a:ext cx="1780809" cy="369332"/>
          </a:xfrm>
          <a:prstGeom prst="rect">
            <a:avLst/>
          </a:prstGeom>
          <a:noFill/>
        </p:spPr>
        <p:txBody>
          <a:bodyPr wrap="none" rtlCol="0">
            <a:spAutoFit/>
          </a:bodyPr>
          <a:lstStyle/>
          <a:p>
            <a:r>
              <a:rPr lang="en-US" dirty="0" smtClean="0">
                <a:solidFill>
                  <a:srgbClr val="FF0000"/>
                </a:solidFill>
              </a:rPr>
              <a:t>Active Molecules</a:t>
            </a:r>
            <a:endParaRPr lang="en-US" dirty="0">
              <a:solidFill>
                <a:srgbClr val="FF0000"/>
              </a:solidFill>
            </a:endParaRPr>
          </a:p>
        </p:txBody>
      </p:sp>
      <p:cxnSp>
        <p:nvCxnSpPr>
          <p:cNvPr id="8" name="Straight Arrow Connector 7"/>
          <p:cNvCxnSpPr>
            <a:stCxn id="6" idx="1"/>
          </p:cNvCxnSpPr>
          <p:nvPr/>
        </p:nvCxnSpPr>
        <p:spPr>
          <a:xfrm flipH="1">
            <a:off x="3259016" y="1638327"/>
            <a:ext cx="460299"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1"/>
          </p:cNvCxnSpPr>
          <p:nvPr/>
        </p:nvCxnSpPr>
        <p:spPr>
          <a:xfrm flipH="1">
            <a:off x="3235569" y="1638327"/>
            <a:ext cx="483746" cy="694565"/>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1"/>
          </p:cNvCxnSpPr>
          <p:nvPr/>
        </p:nvCxnSpPr>
        <p:spPr>
          <a:xfrm flipH="1">
            <a:off x="3259016" y="1638327"/>
            <a:ext cx="460299" cy="2804719"/>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976673" y="4732610"/>
            <a:ext cx="8113850" cy="2031325"/>
          </a:xfrm>
          <a:prstGeom prst="rect">
            <a:avLst/>
          </a:prstGeom>
          <a:noFill/>
        </p:spPr>
        <p:txBody>
          <a:bodyPr wrap="square" rtlCol="0">
            <a:spAutoFit/>
          </a:bodyPr>
          <a:lstStyle/>
          <a:p>
            <a:pPr marL="285750" indent="-285750">
              <a:buFont typeface="Arial" charset="0"/>
              <a:buChar char="•"/>
            </a:pPr>
            <a:r>
              <a:rPr lang="en-US" dirty="0" smtClean="0"/>
              <a:t>Docking scores do not correlate very well with binding free energies</a:t>
            </a:r>
          </a:p>
          <a:p>
            <a:pPr marL="285750" indent="-285750">
              <a:buFont typeface="Arial" charset="0"/>
              <a:buChar char="•"/>
            </a:pPr>
            <a:r>
              <a:rPr lang="en-US" dirty="0" smtClean="0"/>
              <a:t>However, they are usually good enough to filter out molecules which do not fit at all into the binding site and to find many of those which form favorable interactions with the target.</a:t>
            </a:r>
          </a:p>
          <a:p>
            <a:pPr marL="285750" indent="-285750">
              <a:buFont typeface="Arial" charset="0"/>
              <a:buChar char="•"/>
            </a:pPr>
            <a:r>
              <a:rPr lang="en-US" dirty="0" smtClean="0"/>
              <a:t>If one is limited in the number of compounds which can be tested experimentally docking is a useful method to select the most promising compounds</a:t>
            </a:r>
          </a:p>
          <a:p>
            <a:pPr marL="285750" indent="-285750">
              <a:buFont typeface="Arial" charset="0"/>
              <a:buChar char="•"/>
            </a:pPr>
            <a:endParaRPr lang="en-US" dirty="0"/>
          </a:p>
        </p:txBody>
      </p:sp>
      <p:sp>
        <p:nvSpPr>
          <p:cNvPr id="3" name="Date Placeholder 2"/>
          <p:cNvSpPr>
            <a:spLocks noGrp="1"/>
          </p:cNvSpPr>
          <p:nvPr>
            <p:ph type="dt" sz="half" idx="10"/>
          </p:nvPr>
        </p:nvSpPr>
        <p:spPr/>
        <p:txBody>
          <a:bodyPr/>
          <a:lstStyle/>
          <a:p>
            <a:r>
              <a:rPr lang="de-DE" smtClean="0"/>
              <a:t>Daniel Seeliger</a:t>
            </a:r>
            <a:endParaRPr lang="en-US"/>
          </a:p>
        </p:txBody>
      </p:sp>
      <p:sp>
        <p:nvSpPr>
          <p:cNvPr id="9" name="Footer Placeholder 8"/>
          <p:cNvSpPr>
            <a:spLocks noGrp="1"/>
          </p:cNvSpPr>
          <p:nvPr>
            <p:ph type="ftr" sz="quarter" idx="11"/>
          </p:nvPr>
        </p:nvSpPr>
        <p:spPr/>
        <p:txBody>
          <a:bodyPr/>
          <a:lstStyle/>
          <a:p>
            <a:r>
              <a:rPr lang="en-US" smtClean="0"/>
              <a:t>Principles of Drug Discovery - University of Ulm 2017</a:t>
            </a:r>
            <a:endParaRPr lang="en-US"/>
          </a:p>
        </p:txBody>
      </p:sp>
      <p:sp>
        <p:nvSpPr>
          <p:cNvPr id="15" name="Slide Number Placeholder 14"/>
          <p:cNvSpPr>
            <a:spLocks noGrp="1"/>
          </p:cNvSpPr>
          <p:nvPr>
            <p:ph type="sldNum" sz="quarter" idx="12"/>
          </p:nvPr>
        </p:nvSpPr>
        <p:spPr/>
        <p:txBody>
          <a:bodyPr/>
          <a:lstStyle/>
          <a:p>
            <a:fld id="{A29F4B3C-5FC6-204B-ABA6-62178D919B52}" type="slidenum">
              <a:rPr lang="en-US" smtClean="0"/>
              <a:t>55</a:t>
            </a:fld>
            <a:endParaRPr lang="en-US"/>
          </a:p>
        </p:txBody>
      </p:sp>
    </p:spTree>
    <p:extLst>
      <p:ext uri="{BB962C8B-B14F-4D97-AF65-F5344CB8AC3E}">
        <p14:creationId xmlns:p14="http://schemas.microsoft.com/office/powerpoint/2010/main" val="12586593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984738"/>
            <a:ext cx="9249508" cy="646331"/>
          </a:xfrm>
          <a:prstGeom prst="rect">
            <a:avLst/>
          </a:prstGeom>
          <a:noFill/>
        </p:spPr>
        <p:txBody>
          <a:bodyPr wrap="square" rtlCol="0">
            <a:spAutoFit/>
          </a:bodyPr>
          <a:lstStyle/>
          <a:p>
            <a:pPr marL="285750" indent="-285750">
              <a:buFont typeface="Arial" charset="0"/>
              <a:buChar char="•"/>
            </a:pPr>
            <a:r>
              <a:rPr lang="en-US" dirty="0" smtClean="0"/>
              <a:t>Computation of binding free energies is a substantial challenge and a very active field of research in theoretical biophysics</a:t>
            </a:r>
            <a:endParaRPr lang="en-US" dirty="0"/>
          </a:p>
        </p:txBody>
      </p:sp>
      <p:sp>
        <p:nvSpPr>
          <p:cNvPr id="3" name="TextBox 2"/>
          <p:cNvSpPr txBox="1"/>
          <p:nvPr/>
        </p:nvSpPr>
        <p:spPr>
          <a:xfrm>
            <a:off x="914399" y="2063261"/>
            <a:ext cx="10820401" cy="646331"/>
          </a:xfrm>
          <a:prstGeom prst="rect">
            <a:avLst/>
          </a:prstGeom>
          <a:noFill/>
        </p:spPr>
        <p:txBody>
          <a:bodyPr wrap="square" rtlCol="0">
            <a:spAutoFit/>
          </a:bodyPr>
          <a:lstStyle/>
          <a:p>
            <a:pPr marL="285750" indent="-285750">
              <a:buFont typeface="Arial" charset="0"/>
              <a:buChar char="•"/>
            </a:pPr>
            <a:r>
              <a:rPr lang="en-US" dirty="0" smtClean="0"/>
              <a:t>Structure-based virtual screening approaches like docking rely on crude approximations of the free energy of binding which explains there poor correlation </a:t>
            </a:r>
            <a:r>
              <a:rPr lang="en-US" smtClean="0"/>
              <a:t>with experimental results</a:t>
            </a:r>
            <a:endParaRPr lang="en-US" dirty="0"/>
          </a:p>
        </p:txBody>
      </p:sp>
      <p:sp>
        <p:nvSpPr>
          <p:cNvPr id="4" name="TextBox 3"/>
          <p:cNvSpPr txBox="1"/>
          <p:nvPr/>
        </p:nvSpPr>
        <p:spPr>
          <a:xfrm>
            <a:off x="914399" y="3270737"/>
            <a:ext cx="10820401" cy="923330"/>
          </a:xfrm>
          <a:prstGeom prst="rect">
            <a:avLst/>
          </a:prstGeom>
          <a:noFill/>
        </p:spPr>
        <p:txBody>
          <a:bodyPr wrap="square" rtlCol="0">
            <a:spAutoFit/>
          </a:bodyPr>
          <a:lstStyle/>
          <a:p>
            <a:pPr marL="285750" indent="-285750">
              <a:buFont typeface="Arial" charset="0"/>
              <a:buChar char="•"/>
            </a:pPr>
            <a:r>
              <a:rPr lang="en-US" dirty="0" smtClean="0"/>
              <a:t>However, docking approaches are often useful to identify the most likely binders and to discard molecules which do not fit into the binding site which makes docking approaches useful to select subsets of large compound libraries for experimental testing</a:t>
            </a:r>
            <a:endParaRPr lang="en-US" dirty="0"/>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
        <p:nvSpPr>
          <p:cNvPr id="9" name="Slide Number Placeholder 8"/>
          <p:cNvSpPr>
            <a:spLocks noGrp="1"/>
          </p:cNvSpPr>
          <p:nvPr>
            <p:ph type="sldNum" sz="quarter" idx="12"/>
          </p:nvPr>
        </p:nvSpPr>
        <p:spPr/>
        <p:txBody>
          <a:bodyPr/>
          <a:lstStyle/>
          <a:p>
            <a:fld id="{A29F4B3C-5FC6-204B-ABA6-62178D919B52}" type="slidenum">
              <a:rPr lang="en-US" smtClean="0"/>
              <a:t>56</a:t>
            </a:fld>
            <a:endParaRPr lang="en-US"/>
          </a:p>
        </p:txBody>
      </p:sp>
    </p:spTree>
    <p:extLst>
      <p:ext uri="{BB962C8B-B14F-4D97-AF65-F5344CB8AC3E}">
        <p14:creationId xmlns:p14="http://schemas.microsoft.com/office/powerpoint/2010/main" val="11526637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A29F4B3C-5FC6-204B-ABA6-62178D919B52}" type="slidenum">
              <a:rPr lang="en-US" smtClean="0"/>
              <a:t>57</a:t>
            </a:fld>
            <a:endParaRPr lang="en-US"/>
          </a:p>
        </p:txBody>
      </p:sp>
    </p:spTree>
    <p:extLst>
      <p:ext uri="{BB962C8B-B14F-4D97-AF65-F5344CB8AC3E}">
        <p14:creationId xmlns:p14="http://schemas.microsoft.com/office/powerpoint/2010/main" val="5005097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838200" y="1294767"/>
            <a:ext cx="10736850" cy="3385542"/>
          </a:xfrm>
          <a:prstGeom prst="rect">
            <a:avLst/>
          </a:prstGeom>
          <a:noFill/>
        </p:spPr>
        <p:txBody>
          <a:bodyPr wrap="none" rtlCol="0">
            <a:spAutoFit/>
          </a:bodyPr>
          <a:lstStyle/>
          <a:p>
            <a:r>
              <a:rPr lang="en-US" sz="2800" dirty="0" smtClean="0"/>
              <a:t>To reach systemic circulation upon oral administration compounds must:</a:t>
            </a:r>
          </a:p>
          <a:p>
            <a:pPr marL="285750" indent="-285750">
              <a:lnSpc>
                <a:spcPct val="200000"/>
              </a:lnSpc>
              <a:buFont typeface="Arial" charset="0"/>
              <a:buChar char="•"/>
            </a:pPr>
            <a:r>
              <a:rPr lang="en-US" sz="2800" dirty="0" smtClean="0"/>
              <a:t>Dissolve -&gt; sufficient aqueous solubility</a:t>
            </a:r>
          </a:p>
          <a:p>
            <a:pPr marL="285750" indent="-285750">
              <a:lnSpc>
                <a:spcPct val="200000"/>
              </a:lnSpc>
              <a:buFont typeface="Arial" charset="0"/>
              <a:buChar char="•"/>
            </a:pPr>
            <a:r>
              <a:rPr lang="en-US" sz="2800" dirty="0" smtClean="0"/>
              <a:t>Permeate through the gut wall -&gt; sufficient lipophilicity</a:t>
            </a:r>
          </a:p>
          <a:p>
            <a:pPr marL="285750" indent="-285750">
              <a:lnSpc>
                <a:spcPct val="200000"/>
              </a:lnSpc>
              <a:buFont typeface="Arial" charset="0"/>
              <a:buChar char="•"/>
            </a:pPr>
            <a:r>
              <a:rPr lang="en-US" sz="2800" dirty="0" smtClean="0"/>
              <a:t>Pass the liver -&gt; resistance against metabolizing enzymes</a:t>
            </a:r>
          </a:p>
          <a:p>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A29F4B3C-5FC6-204B-ABA6-62178D919B52}" type="slidenum">
              <a:rPr lang="en-US" smtClean="0"/>
              <a:t>6</a:t>
            </a:fld>
            <a:endParaRPr lang="en-US"/>
          </a:p>
        </p:txBody>
      </p:sp>
    </p:spTree>
    <p:extLst>
      <p:ext uri="{BB962C8B-B14F-4D97-AF65-F5344CB8AC3E}">
        <p14:creationId xmlns:p14="http://schemas.microsoft.com/office/powerpoint/2010/main" val="2121893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6378" y="345317"/>
            <a:ext cx="4211153" cy="584775"/>
          </a:xfrm>
          <a:prstGeom prst="rect">
            <a:avLst/>
          </a:prstGeom>
          <a:noFill/>
        </p:spPr>
        <p:txBody>
          <a:bodyPr wrap="none" rtlCol="0">
            <a:spAutoFit/>
          </a:bodyPr>
          <a:lstStyle/>
          <a:p>
            <a:r>
              <a:rPr lang="en-US" sz="3200" dirty="0" smtClean="0"/>
              <a:t>Lipinski’s Rule of 5 (</a:t>
            </a:r>
            <a:r>
              <a:rPr lang="en-US" sz="3200" dirty="0" smtClean="0"/>
              <a:t>Ro5</a:t>
            </a:r>
            <a:r>
              <a:rPr lang="en-US" sz="3200" dirty="0" smtClean="0"/>
              <a:t>)</a:t>
            </a:r>
            <a:endParaRPr lang="en-US" sz="3200" dirty="0"/>
          </a:p>
        </p:txBody>
      </p:sp>
      <p:sp>
        <p:nvSpPr>
          <p:cNvPr id="5" name="TextBox 4"/>
          <p:cNvSpPr txBox="1"/>
          <p:nvPr/>
        </p:nvSpPr>
        <p:spPr>
          <a:xfrm>
            <a:off x="856378" y="1279302"/>
            <a:ext cx="8316636" cy="2805063"/>
          </a:xfrm>
          <a:prstGeom prst="rect">
            <a:avLst/>
          </a:prstGeom>
          <a:noFill/>
        </p:spPr>
        <p:txBody>
          <a:bodyPr wrap="none" rtlCol="0">
            <a:spAutoFit/>
          </a:bodyPr>
          <a:lstStyle/>
          <a:p>
            <a:pPr>
              <a:lnSpc>
                <a:spcPct val="150000"/>
              </a:lnSpc>
            </a:pPr>
            <a:r>
              <a:rPr lang="en-US" sz="2400" dirty="0" smtClean="0"/>
              <a:t>Compounds have a higher chance for bioavailability if:</a:t>
            </a:r>
          </a:p>
          <a:p>
            <a:pPr marL="285750" indent="-285750">
              <a:lnSpc>
                <a:spcPct val="150000"/>
              </a:lnSpc>
              <a:buFont typeface="Arial" charset="0"/>
              <a:buChar char="•"/>
            </a:pPr>
            <a:r>
              <a:rPr lang="en-US" sz="2400" dirty="0" smtClean="0"/>
              <a:t>The number of hydrogen bond donors is not greater than 5</a:t>
            </a:r>
          </a:p>
          <a:p>
            <a:pPr marL="285750" indent="-285750">
              <a:lnSpc>
                <a:spcPct val="150000"/>
              </a:lnSpc>
              <a:buFont typeface="Arial" charset="0"/>
              <a:buChar char="•"/>
            </a:pPr>
            <a:r>
              <a:rPr lang="en-US" sz="2400" dirty="0" smtClean="0"/>
              <a:t>The number of hydrogen bond acceptors is not greater than 10</a:t>
            </a:r>
          </a:p>
          <a:p>
            <a:pPr marL="285750" indent="-285750">
              <a:lnSpc>
                <a:spcPct val="150000"/>
              </a:lnSpc>
              <a:buFont typeface="Arial" charset="0"/>
              <a:buChar char="•"/>
            </a:pPr>
            <a:r>
              <a:rPr lang="en-US" sz="2400" dirty="0" smtClean="0"/>
              <a:t>The </a:t>
            </a:r>
            <a:r>
              <a:rPr lang="en-US" sz="2400" dirty="0" err="1" smtClean="0"/>
              <a:t>logP</a:t>
            </a:r>
            <a:r>
              <a:rPr lang="en-US" sz="2400" dirty="0" smtClean="0"/>
              <a:t> is not greater than 5</a:t>
            </a:r>
          </a:p>
          <a:p>
            <a:pPr marL="285750" indent="-285750">
              <a:lnSpc>
                <a:spcPct val="150000"/>
              </a:lnSpc>
              <a:buFont typeface="Arial" charset="0"/>
              <a:buChar char="•"/>
            </a:pPr>
            <a:r>
              <a:rPr lang="en-US" sz="2400" dirty="0" smtClean="0"/>
              <a:t>The molecular weight is not greater than 500</a:t>
            </a:r>
            <a:endParaRPr lang="en-US" sz="2400" dirty="0"/>
          </a:p>
        </p:txBody>
      </p:sp>
      <p:sp>
        <p:nvSpPr>
          <p:cNvPr id="6" name="TextBox 5"/>
          <p:cNvSpPr txBox="1"/>
          <p:nvPr/>
        </p:nvSpPr>
        <p:spPr>
          <a:xfrm>
            <a:off x="856378" y="4519468"/>
            <a:ext cx="10739928" cy="461665"/>
          </a:xfrm>
          <a:prstGeom prst="rect">
            <a:avLst/>
          </a:prstGeom>
          <a:noFill/>
        </p:spPr>
        <p:txBody>
          <a:bodyPr wrap="none" rtlCol="0">
            <a:spAutoFit/>
          </a:bodyPr>
          <a:lstStyle/>
          <a:p>
            <a:r>
              <a:rPr lang="en-US" sz="2400" dirty="0" err="1" smtClean="0"/>
              <a:t>logP</a:t>
            </a:r>
            <a:r>
              <a:rPr lang="en-US" sz="2400" dirty="0" smtClean="0"/>
              <a:t>: Logarithm of the octanol/water partition coefficient -&gt; measure for lipophilicity</a:t>
            </a:r>
            <a:endParaRPr lang="en-US" sz="2400" dirty="0"/>
          </a:p>
        </p:txBody>
      </p:sp>
      <p:sp>
        <p:nvSpPr>
          <p:cNvPr id="7" name="TextBox 6"/>
          <p:cNvSpPr txBox="1"/>
          <p:nvPr/>
        </p:nvSpPr>
        <p:spPr>
          <a:xfrm>
            <a:off x="856378" y="5094778"/>
            <a:ext cx="10480561" cy="830997"/>
          </a:xfrm>
          <a:prstGeom prst="rect">
            <a:avLst/>
          </a:prstGeom>
          <a:noFill/>
        </p:spPr>
        <p:txBody>
          <a:bodyPr wrap="none" rtlCol="0">
            <a:spAutoFit/>
          </a:bodyPr>
          <a:lstStyle/>
          <a:p>
            <a:r>
              <a:rPr lang="en-US" sz="2400" dirty="0" err="1" smtClean="0"/>
              <a:t>logP</a:t>
            </a:r>
            <a:r>
              <a:rPr lang="en-US" sz="2400" dirty="0" smtClean="0"/>
              <a:t> = 1: molecule partitions with a ratio of 10/1 between octanol and water</a:t>
            </a:r>
          </a:p>
          <a:p>
            <a:r>
              <a:rPr lang="en-US" sz="2400" dirty="0" err="1" smtClean="0"/>
              <a:t>logP</a:t>
            </a:r>
            <a:r>
              <a:rPr lang="en-US" sz="2400" dirty="0" smtClean="0"/>
              <a:t> = 6: molecule partitions with a ratio of 1 million/1 between octanol and water</a:t>
            </a:r>
            <a:endParaRPr lang="en-US" sz="2400"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10" name="Slide Number Placeholder 9"/>
          <p:cNvSpPr>
            <a:spLocks noGrp="1"/>
          </p:cNvSpPr>
          <p:nvPr>
            <p:ph type="sldNum" sz="quarter" idx="12"/>
          </p:nvPr>
        </p:nvSpPr>
        <p:spPr/>
        <p:txBody>
          <a:bodyPr/>
          <a:lstStyle/>
          <a:p>
            <a:fld id="{A29F4B3C-5FC6-204B-ABA6-62178D919B52}" type="slidenum">
              <a:rPr lang="en-US" smtClean="0"/>
              <a:t>7</a:t>
            </a:fld>
            <a:endParaRPr lang="en-US"/>
          </a:p>
        </p:txBody>
      </p:sp>
    </p:spTree>
    <p:extLst>
      <p:ext uri="{BB962C8B-B14F-4D97-AF65-F5344CB8AC3E}">
        <p14:creationId xmlns:p14="http://schemas.microsoft.com/office/powerpoint/2010/main" val="9635479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6997" y="763929"/>
            <a:ext cx="10232021" cy="3416320"/>
          </a:xfrm>
          <a:prstGeom prst="rect">
            <a:avLst/>
          </a:prstGeom>
          <a:noFill/>
        </p:spPr>
        <p:txBody>
          <a:bodyPr wrap="square" rtlCol="0">
            <a:spAutoFit/>
          </a:bodyPr>
          <a:lstStyle/>
          <a:p>
            <a:pPr marL="285750" indent="-285750">
              <a:buFont typeface="Arial" charset="0"/>
              <a:buChar char="•"/>
            </a:pPr>
            <a:r>
              <a:rPr lang="en-US" sz="2400" dirty="0" smtClean="0"/>
              <a:t>The Ro5 is a very crude rule of thumb with many exceptions known in the scientific literature.</a:t>
            </a:r>
          </a:p>
          <a:p>
            <a:pPr marL="285750" indent="-285750">
              <a:buFont typeface="Arial" charset="0"/>
              <a:buChar char="•"/>
            </a:pPr>
            <a:r>
              <a:rPr lang="en-US" sz="2400" dirty="0" smtClean="0"/>
              <a:t>Yet, it is a useful and has a scientific rationale</a:t>
            </a:r>
          </a:p>
          <a:p>
            <a:pPr marL="742950" lvl="1" indent="-285750">
              <a:buFont typeface="Arial" charset="0"/>
              <a:buChar char="•"/>
            </a:pPr>
            <a:r>
              <a:rPr lang="en-US" sz="2400" dirty="0" smtClean="0"/>
              <a:t>Lipophilic compounds usually have poor solubility</a:t>
            </a:r>
          </a:p>
          <a:p>
            <a:pPr marL="742950" lvl="1" indent="-285750">
              <a:buFont typeface="Arial" charset="0"/>
              <a:buChar char="•"/>
            </a:pPr>
            <a:r>
              <a:rPr lang="en-US" sz="2400" dirty="0" smtClean="0"/>
              <a:t>Permeability depends on size, hence large molecules have a higher risk to be poorly permeable</a:t>
            </a:r>
          </a:p>
          <a:p>
            <a:pPr marL="742950" lvl="1" indent="-285750">
              <a:buFont typeface="Arial" charset="0"/>
              <a:buChar char="•"/>
            </a:pPr>
            <a:r>
              <a:rPr lang="en-US" sz="2400" dirty="0" smtClean="0"/>
              <a:t>Very hydrophilic molecules do not permeate well across biological membranes. Counting the number of hydrogen bond donors and acceptors is a surrogate for polarity.</a:t>
            </a:r>
            <a:endParaRPr lang="en-US" sz="2400" dirty="0"/>
          </a:p>
        </p:txBody>
      </p:sp>
      <p:sp>
        <p:nvSpPr>
          <p:cNvPr id="6" name="TextBox 5"/>
          <p:cNvSpPr txBox="1"/>
          <p:nvPr/>
        </p:nvSpPr>
        <p:spPr>
          <a:xfrm>
            <a:off x="844952" y="4710896"/>
            <a:ext cx="9757458" cy="923330"/>
          </a:xfrm>
          <a:prstGeom prst="rect">
            <a:avLst/>
          </a:prstGeom>
          <a:noFill/>
        </p:spPr>
        <p:txBody>
          <a:bodyPr wrap="square" rtlCol="0">
            <a:spAutoFit/>
          </a:bodyPr>
          <a:lstStyle/>
          <a:p>
            <a:r>
              <a:rPr lang="en-US" dirty="0" smtClean="0"/>
              <a:t>For a drug discovery project is usually a bad idea to start with molecules which already violate one or more of the Ro5.</a:t>
            </a:r>
          </a:p>
          <a:p>
            <a:r>
              <a:rPr lang="en-US" dirty="0" smtClean="0"/>
              <a:t>The Ro5 therefore are often used as criteria to design screening pools.</a:t>
            </a: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8" name="Slide Number Placeholder 7"/>
          <p:cNvSpPr>
            <a:spLocks noGrp="1"/>
          </p:cNvSpPr>
          <p:nvPr>
            <p:ph type="sldNum" sz="quarter" idx="12"/>
          </p:nvPr>
        </p:nvSpPr>
        <p:spPr/>
        <p:txBody>
          <a:bodyPr/>
          <a:lstStyle/>
          <a:p>
            <a:fld id="{A29F4B3C-5FC6-204B-ABA6-62178D919B52}" type="slidenum">
              <a:rPr lang="en-US" smtClean="0"/>
              <a:t>8</a:t>
            </a:fld>
            <a:endParaRPr lang="en-US"/>
          </a:p>
        </p:txBody>
      </p:sp>
    </p:spTree>
    <p:extLst>
      <p:ext uri="{BB962C8B-B14F-4D97-AF65-F5344CB8AC3E}">
        <p14:creationId xmlns:p14="http://schemas.microsoft.com/office/powerpoint/2010/main" val="10940496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2191" y="462987"/>
            <a:ext cx="2663678" cy="461665"/>
          </a:xfrm>
          <a:prstGeom prst="rect">
            <a:avLst/>
          </a:prstGeom>
          <a:noFill/>
        </p:spPr>
        <p:txBody>
          <a:bodyPr wrap="none" rtlCol="0">
            <a:spAutoFit/>
          </a:bodyPr>
          <a:lstStyle/>
          <a:p>
            <a:r>
              <a:rPr lang="en-US" sz="2400" smtClean="0"/>
              <a:t>The Chemical Space</a:t>
            </a:r>
            <a:endParaRPr lang="en-US" sz="2400" dirty="0"/>
          </a:p>
        </p:txBody>
      </p:sp>
      <p:sp>
        <p:nvSpPr>
          <p:cNvPr id="5" name="TextBox 4"/>
          <p:cNvSpPr txBox="1"/>
          <p:nvPr/>
        </p:nvSpPr>
        <p:spPr>
          <a:xfrm>
            <a:off x="763929" y="1284790"/>
            <a:ext cx="10625559" cy="646331"/>
          </a:xfrm>
          <a:prstGeom prst="rect">
            <a:avLst/>
          </a:prstGeom>
          <a:noFill/>
        </p:spPr>
        <p:txBody>
          <a:bodyPr wrap="square" rtlCol="0">
            <a:spAutoFit/>
          </a:bodyPr>
          <a:lstStyle/>
          <a:p>
            <a:r>
              <a:rPr lang="en-US" dirty="0" smtClean="0"/>
              <a:t>The chemical space is a concept in </a:t>
            </a:r>
            <a:r>
              <a:rPr lang="en-US" dirty="0" smtClean="0"/>
              <a:t>cheminformatics </a:t>
            </a:r>
            <a:r>
              <a:rPr lang="en-US" dirty="0" smtClean="0"/>
              <a:t>referring to the universe of molecules which are theoretically possible within a set of boundaries.</a:t>
            </a:r>
            <a:endParaRPr lang="en-US" dirty="0"/>
          </a:p>
        </p:txBody>
      </p:sp>
      <p:sp>
        <p:nvSpPr>
          <p:cNvPr id="6" name="TextBox 5"/>
          <p:cNvSpPr txBox="1"/>
          <p:nvPr/>
        </p:nvSpPr>
        <p:spPr>
          <a:xfrm>
            <a:off x="763929" y="2291259"/>
            <a:ext cx="3966792" cy="1477328"/>
          </a:xfrm>
          <a:prstGeom prst="rect">
            <a:avLst/>
          </a:prstGeom>
          <a:noFill/>
        </p:spPr>
        <p:txBody>
          <a:bodyPr wrap="none" rtlCol="0">
            <a:spAutoFit/>
          </a:bodyPr>
          <a:lstStyle/>
          <a:p>
            <a:r>
              <a:rPr lang="en-US" dirty="0" smtClean="0"/>
              <a:t>Let a molecule:</a:t>
            </a:r>
          </a:p>
          <a:p>
            <a:r>
              <a:rPr lang="en-US" dirty="0" smtClean="0"/>
              <a:t>1) consist of the elements C,H,N,O and S</a:t>
            </a:r>
          </a:p>
          <a:p>
            <a:r>
              <a:rPr lang="en-US" dirty="0" smtClean="0"/>
              <a:t>2) obey to the Ro5</a:t>
            </a:r>
          </a:p>
          <a:p>
            <a:r>
              <a:rPr lang="en-US" dirty="0" smtClean="0"/>
              <a:t>3) have at most 30 heavy atoms</a:t>
            </a:r>
            <a:endParaRPr lang="en-US" dirty="0" smtClean="0">
              <a:sym typeface="Wingdings"/>
            </a:endParaRPr>
          </a:p>
          <a:p>
            <a:r>
              <a:rPr lang="en-US" dirty="0" smtClean="0">
                <a:sym typeface="Wingdings"/>
              </a:rPr>
              <a:t>4) consist at most of 4 rings</a:t>
            </a:r>
            <a:endParaRPr lang="en-US" dirty="0"/>
          </a:p>
        </p:txBody>
      </p:sp>
      <p:sp>
        <p:nvSpPr>
          <p:cNvPr id="7" name="TextBox 6"/>
          <p:cNvSpPr txBox="1"/>
          <p:nvPr/>
        </p:nvSpPr>
        <p:spPr>
          <a:xfrm>
            <a:off x="763929" y="4036392"/>
            <a:ext cx="8496621" cy="369332"/>
          </a:xfrm>
          <a:prstGeom prst="rect">
            <a:avLst/>
          </a:prstGeom>
          <a:noFill/>
        </p:spPr>
        <p:txBody>
          <a:bodyPr wrap="none" rtlCol="0">
            <a:spAutoFit/>
          </a:bodyPr>
          <a:lstStyle/>
          <a:p>
            <a:r>
              <a:rPr lang="en-US" dirty="0" smtClean="0"/>
              <a:t>These boundaries roughly approximate </a:t>
            </a:r>
            <a:r>
              <a:rPr lang="en-US" smtClean="0"/>
              <a:t>the pharmacologically interesting chemical space.</a:t>
            </a:r>
            <a:endParaRPr lang="en-US"/>
          </a:p>
        </p:txBody>
      </p:sp>
      <p:sp>
        <p:nvSpPr>
          <p:cNvPr id="8" name="TextBox 7"/>
          <p:cNvSpPr txBox="1"/>
          <p:nvPr/>
        </p:nvSpPr>
        <p:spPr>
          <a:xfrm>
            <a:off x="763929" y="4673529"/>
            <a:ext cx="10185722" cy="646331"/>
          </a:xfrm>
          <a:prstGeom prst="rect">
            <a:avLst/>
          </a:prstGeom>
          <a:noFill/>
        </p:spPr>
        <p:txBody>
          <a:bodyPr wrap="square" rtlCol="0">
            <a:spAutoFit/>
          </a:bodyPr>
          <a:lstStyle/>
          <a:p>
            <a:r>
              <a:rPr lang="en-US" dirty="0" smtClean="0"/>
              <a:t>The theoretical number of different molecules which fulfil these boundaries has been estimated to be in the order of 10</a:t>
            </a:r>
            <a:r>
              <a:rPr lang="en-US" baseline="30000" dirty="0" smtClean="0"/>
              <a:t>63</a:t>
            </a:r>
            <a:r>
              <a:rPr lang="en-US" dirty="0" smtClean="0"/>
              <a:t>.</a:t>
            </a:r>
            <a:endParaRPr lang="en-US" dirty="0"/>
          </a:p>
        </p:txBody>
      </p:sp>
      <p:sp>
        <p:nvSpPr>
          <p:cNvPr id="9" name="TextBox 8"/>
          <p:cNvSpPr txBox="1"/>
          <p:nvPr/>
        </p:nvSpPr>
        <p:spPr>
          <a:xfrm>
            <a:off x="763929" y="5450962"/>
            <a:ext cx="10185722" cy="646331"/>
          </a:xfrm>
          <a:prstGeom prst="rect">
            <a:avLst/>
          </a:prstGeom>
          <a:noFill/>
        </p:spPr>
        <p:txBody>
          <a:bodyPr wrap="square" rtlCol="0">
            <a:spAutoFit/>
          </a:bodyPr>
          <a:lstStyle/>
          <a:p>
            <a:r>
              <a:rPr lang="en-US" dirty="0" smtClean="0"/>
              <a:t>So, no matter what size a screening pool has, it is much less than a single water molecule in an ocean compared to the theoretical size of the pharmacologically relevant chemical universe.</a:t>
            </a:r>
            <a:endParaRPr lang="en-US" dirty="0"/>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12" name="Slide Number Placeholder 11"/>
          <p:cNvSpPr>
            <a:spLocks noGrp="1"/>
          </p:cNvSpPr>
          <p:nvPr>
            <p:ph type="sldNum" sz="quarter" idx="12"/>
          </p:nvPr>
        </p:nvSpPr>
        <p:spPr/>
        <p:txBody>
          <a:bodyPr/>
          <a:lstStyle/>
          <a:p>
            <a:fld id="{A29F4B3C-5FC6-204B-ABA6-62178D919B52}" type="slidenum">
              <a:rPr lang="en-US" smtClean="0"/>
              <a:t>9</a:t>
            </a:fld>
            <a:endParaRPr lang="en-US"/>
          </a:p>
        </p:txBody>
      </p:sp>
    </p:spTree>
    <p:extLst>
      <p:ext uri="{BB962C8B-B14F-4D97-AF65-F5344CB8AC3E}">
        <p14:creationId xmlns:p14="http://schemas.microsoft.com/office/powerpoint/2010/main" val="21382687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20549</TotalTime>
  <Words>3465</Words>
  <Application>Microsoft Macintosh PowerPoint</Application>
  <PresentationFormat>Widescreen</PresentationFormat>
  <Paragraphs>531</Paragraphs>
  <Slides>57</Slides>
  <Notes>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70" baseType="lpstr">
      <vt:lpstr>Calibri</vt:lpstr>
      <vt:lpstr>Calibri Light</vt:lpstr>
      <vt:lpstr>Cambria Math</vt:lpstr>
      <vt:lpstr>DejaVu Sans</vt:lpstr>
      <vt:lpstr>Helvetica</vt:lpstr>
      <vt:lpstr>Liberation Serif</vt:lpstr>
      <vt:lpstr>Mangal</vt:lpstr>
      <vt:lpstr>Times New Roman</vt:lpstr>
      <vt:lpstr>Wingdings</vt:lpstr>
      <vt:lpstr>Arial</vt:lpstr>
      <vt:lpstr>Arial</vt:lpstr>
      <vt:lpstr>Office Theme</vt:lpstr>
      <vt:lpstr>MarvinOLE</vt:lpstr>
      <vt:lpstr>Principles of Drug Discovery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Components of docking software</vt:lpstr>
      <vt:lpstr>Handling protein conformations</vt:lpstr>
      <vt:lpstr>Handling ligand conformations</vt:lpstr>
      <vt:lpstr>Handling ligand conformations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Seeliger</dc:creator>
  <cp:lastModifiedBy>Daniel Seeliger</cp:lastModifiedBy>
  <cp:revision>176</cp:revision>
  <dcterms:created xsi:type="dcterms:W3CDTF">2017-02-14T19:19:00Z</dcterms:created>
  <dcterms:modified xsi:type="dcterms:W3CDTF">2017-06-05T20:22:27Z</dcterms:modified>
</cp:coreProperties>
</file>